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5" r:id="rId6"/>
    <p:sldId id="260" r:id="rId7"/>
    <p:sldId id="262" r:id="rId8"/>
    <p:sldId id="261" r:id="rId9"/>
    <p:sldId id="266" r:id="rId10"/>
    <p:sldId id="267" r:id="rId11"/>
    <p:sldId id="263" r:id="rId12"/>
    <p:sldId id="264" r:id="rId13"/>
  </p:sldIdLst>
  <p:sldSz cx="18288000" cy="10287000"/>
  <p:notesSz cx="6858000" cy="9144000"/>
  <p:embeddedFontLst>
    <p:embeddedFont>
      <p:font typeface="맑은 고딕" panose="020B0503020000020004" pitchFamily="50" charset="-127"/>
      <p:regular r:id="rId15"/>
      <p:bold r:id="rId16"/>
    </p:embeddedFont>
    <p:embeddedFont>
      <p:font typeface="Pretendard Regular" panose="020B0600000101010101" charset="-127"/>
      <p:regular r:id="rId17"/>
    </p:embeddedFont>
    <p:embeddedFont>
      <p:font typeface="Pretendard SemiBold" panose="020B0600000101010101" charset="-127"/>
      <p:bold r:id="rId18"/>
    </p:embeddedFont>
    <p:embeddedFont>
      <p:font typeface="Pretendard Medium" panose="020B0600000101010101" charset="-127"/>
      <p:bold r:id="rId19"/>
    </p:embeddedFont>
    <p:embeddedFont>
      <p:font typeface="NanumSquareRoundOTF ExtraBold" panose="020B0600000101010101" charset="-127"/>
      <p:bold r:id="rId20"/>
    </p:embeddedFont>
    <p:embeddedFont>
      <p:font typeface="Pretendard Light" panose="020B0600000101010101" charset="-127"/>
      <p:regular r:id="rId21"/>
    </p:embeddedFont>
    <p:embeddedFont>
      <p:font typeface="Noto Sans CJK KR Regular" panose="020B0600000101010101" charset="-127"/>
      <p:regular r:id="rId22"/>
    </p:embeddedFont>
    <p:embeddedFont>
      <p:font typeface="Pretendard Bold" panose="020B0600000101010101" charset="-127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w-020" initials="d" lastIdx="1" clrIdx="0">
    <p:extLst>
      <p:ext uri="{19B8F6BF-5375-455C-9EA6-DF929625EA0E}">
        <p15:presenceInfo xmlns:p15="http://schemas.microsoft.com/office/powerpoint/2012/main" userId="dw-020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425" autoAdjust="0"/>
  </p:normalViewPr>
  <p:slideViewPr>
    <p:cSldViewPr>
      <p:cViewPr varScale="1">
        <p:scale>
          <a:sx n="73" d="100"/>
          <a:sy n="73" d="100"/>
        </p:scale>
        <p:origin x="59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891162-53D7-4244-B7FE-88608D92ECA7}" type="datetimeFigureOut">
              <a:rPr lang="ko-KR" altLang="en-US" smtClean="0"/>
              <a:t>2025-03-06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6622C-27F5-48A4-AEAA-938E0FB5F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927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7.png"/><Relationship Id="rId7" Type="http://schemas.openxmlformats.org/officeDocument/2006/relationships/image" Target="../media/image5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jpeg"/><Relationship Id="rId4" Type="http://schemas.openxmlformats.org/officeDocument/2006/relationships/image" Target="../media/image9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0.jpeg"/><Relationship Id="rId3" Type="http://schemas.openxmlformats.org/officeDocument/2006/relationships/image" Target="../media/image16.png"/><Relationship Id="rId7" Type="http://schemas.openxmlformats.org/officeDocument/2006/relationships/image" Target="../media/image25.png"/><Relationship Id="rId12" Type="http://schemas.openxmlformats.org/officeDocument/2006/relationships/image" Target="../media/image29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8.jpe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9.png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32.png"/><Relationship Id="rId12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9.png"/><Relationship Id="rId10" Type="http://schemas.openxmlformats.org/officeDocument/2006/relationships/image" Target="../media/image35.png"/><Relationship Id="rId4" Type="http://schemas.openxmlformats.org/officeDocument/2006/relationships/image" Target="../media/image16.png"/><Relationship Id="rId9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image" Target="../media/image44.jpeg"/><Relationship Id="rId3" Type="http://schemas.openxmlformats.org/officeDocument/2006/relationships/image" Target="../media/image17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jpg"/><Relationship Id="rId2" Type="http://schemas.openxmlformats.org/officeDocument/2006/relationships/image" Target="../media/image15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jpeg"/><Relationship Id="rId5" Type="http://schemas.openxmlformats.org/officeDocument/2006/relationships/image" Target="../media/image9.png"/><Relationship Id="rId15" Type="http://schemas.openxmlformats.org/officeDocument/2006/relationships/image" Target="../media/image46.jpg"/><Relationship Id="rId10" Type="http://schemas.openxmlformats.org/officeDocument/2006/relationships/image" Target="../media/image41.jpg"/><Relationship Id="rId4" Type="http://schemas.openxmlformats.org/officeDocument/2006/relationships/image" Target="../media/image16.png"/><Relationship Id="rId9" Type="http://schemas.openxmlformats.org/officeDocument/2006/relationships/image" Target="../media/image40.png"/><Relationship Id="rId14" Type="http://schemas.openxmlformats.org/officeDocument/2006/relationships/image" Target="../media/image4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7.png"/><Relationship Id="rId7" Type="http://schemas.openxmlformats.org/officeDocument/2006/relationships/image" Target="../media/image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7.png"/><Relationship Id="rId7" Type="http://schemas.openxmlformats.org/officeDocument/2006/relationships/image" Target="../media/image5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9.png"/><Relationship Id="rId10" Type="http://schemas.openxmlformats.org/officeDocument/2006/relationships/image" Target="../media/image56.png"/><Relationship Id="rId4" Type="http://schemas.openxmlformats.org/officeDocument/2006/relationships/image" Target="../media/image16.png"/><Relationship Id="rId9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8300" y="6743700"/>
            <a:ext cx="381000" cy="44069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487400" y="9410700"/>
            <a:ext cx="44450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24499"/>
              </a:lnSpc>
            </a:pPr>
            <a:r>
              <a:rPr lang="en-US" altLang="ko-KR" sz="1900" dirty="0" smtClean="0">
                <a:solidFill>
                  <a:srgbClr val="3D8AD2"/>
                </a:solidFill>
                <a:latin typeface="Pretendard Regular"/>
              </a:rPr>
              <a:t>Forest Team </a:t>
            </a:r>
            <a:r>
              <a:rPr lang="ko-KR" altLang="en-US" sz="1900" b="1" i="0" u="none" strike="noStrike" dirty="0" err="1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남재우</a:t>
            </a:r>
            <a:r>
              <a:rPr lang="en-US" altLang="ko-KR" sz="1900" b="1" i="0" u="none" strike="noStrike" dirty="0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900" b="1" i="0" u="none" strike="noStrike" dirty="0" err="1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오정재</a:t>
            </a:r>
            <a:r>
              <a:rPr lang="en-US" altLang="ko-KR" sz="1900" b="1" dirty="0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900" b="1" i="0" u="none" strike="noStrike" dirty="0" err="1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정강철</a:t>
            </a:r>
            <a:r>
              <a:rPr lang="en-US" altLang="ko-KR" sz="1900" b="0" i="0" u="none" strike="noStrike" dirty="0" smtClean="0">
                <a:solidFill>
                  <a:srgbClr val="3D8AD2"/>
                </a:solidFill>
                <a:latin typeface="Pretendard Regular"/>
              </a:rPr>
              <a:t/>
            </a:r>
            <a:br>
              <a:rPr lang="en-US" altLang="ko-KR" sz="1900" b="0" i="0" u="none" strike="noStrike" dirty="0" smtClean="0">
                <a:solidFill>
                  <a:srgbClr val="3D8AD2"/>
                </a:solidFill>
                <a:latin typeface="Pretendard Regular"/>
              </a:rPr>
            </a:br>
            <a:endParaRPr lang="en-US" sz="1900" b="0" i="0" u="none" strike="noStrike" dirty="0">
              <a:solidFill>
                <a:srgbClr val="3D8AD2"/>
              </a:solidFill>
              <a:latin typeface="Pretendard Regular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0900" y="762000"/>
            <a:ext cx="381000" cy="803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" y="8407400"/>
            <a:ext cx="15176500" cy="38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400" y="0"/>
            <a:ext cx="18338800" cy="1028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494000" y="381000"/>
            <a:ext cx="2565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 dirty="0" err="1" smtClean="0">
                <a:solidFill>
                  <a:srgbClr val="3D8AD2"/>
                </a:solidFill>
                <a:latin typeface="Pretendard Medium"/>
              </a:rPr>
              <a:t>Forst</a:t>
            </a:r>
            <a:r>
              <a:rPr lang="en-US" sz="2000" b="0" i="0" u="none" strike="noStrike" dirty="0" smtClean="0">
                <a:solidFill>
                  <a:srgbClr val="3D8AD2"/>
                </a:solidFill>
                <a:latin typeface="Pretendard Medium"/>
              </a:rPr>
              <a:t> Team Project</a:t>
            </a:r>
            <a:endParaRPr lang="en-US" sz="2000" b="0" i="0" u="none" strike="noStrike" dirty="0">
              <a:solidFill>
                <a:srgbClr val="3D8AD2"/>
              </a:solidFill>
              <a:latin typeface="Pretendard Mediu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08000" y="381000"/>
            <a:ext cx="2286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 dirty="0" smtClean="0">
                <a:solidFill>
                  <a:srgbClr val="3D8AD2"/>
                </a:solidFill>
                <a:latin typeface="Pretendard Medium"/>
              </a:rPr>
              <a:t>2025.03.06</a:t>
            </a:r>
            <a:endParaRPr lang="en-US" sz="2000" b="0" i="0" u="none" strike="noStrike" dirty="0">
              <a:solidFill>
                <a:srgbClr val="3D8AD2"/>
              </a:solidFill>
              <a:latin typeface="Pretendard Medium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68300" y="6743700"/>
            <a:ext cx="6057900" cy="381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460500" y="2997200"/>
            <a:ext cx="77978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800" dirty="0" err="1" smtClean="0">
                <a:solidFill>
                  <a:srgbClr val="3D8AD2"/>
                </a:solidFill>
                <a:ea typeface="Pretendard SemiBold"/>
              </a:rPr>
              <a:t>Forst</a:t>
            </a:r>
            <a:r>
              <a:rPr lang="en-US" altLang="ko-KR" sz="5800" dirty="0" smtClean="0">
                <a:solidFill>
                  <a:srgbClr val="3D8AD2"/>
                </a:solidFill>
                <a:ea typeface="Pretendard SemiBold"/>
              </a:rPr>
              <a:t> Team </a:t>
            </a:r>
            <a:r>
              <a:rPr lang="en-US" altLang="ko-KR" sz="5800" dirty="0" err="1" smtClean="0">
                <a:solidFill>
                  <a:srgbClr val="3D8AD2"/>
                </a:solidFill>
                <a:ea typeface="Pretendard SemiBold"/>
              </a:rPr>
              <a:t>Boracay</a:t>
            </a:r>
            <a:r>
              <a:rPr lang="en-US" altLang="ko-KR" sz="5800" dirty="0" smtClean="0">
                <a:solidFill>
                  <a:srgbClr val="3D8AD2"/>
                </a:solidFill>
                <a:ea typeface="Pretendard SemiBold"/>
              </a:rPr>
              <a:t> </a:t>
            </a:r>
            <a:r>
              <a:rPr lang="ko-KR" altLang="en-US" sz="5800" dirty="0" smtClean="0">
                <a:solidFill>
                  <a:srgbClr val="3D8AD2"/>
                </a:solidFill>
                <a:ea typeface="Pretendard SemiBold"/>
              </a:rPr>
              <a:t>강의</a:t>
            </a:r>
            <a:endParaRPr lang="ko-KR" sz="5800" b="0" i="0" u="none" strike="noStrike" dirty="0">
              <a:solidFill>
                <a:srgbClr val="3D8AD2"/>
              </a:solidFill>
              <a:ea typeface="Pretendard Semi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60500" y="3822700"/>
            <a:ext cx="7226300" cy="217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2200" b="0" i="0" u="none" strike="noStrike" dirty="0" smtClean="0">
                <a:solidFill>
                  <a:srgbClr val="3D8AD2"/>
                </a:solidFill>
                <a:ea typeface="Pretendard Bold"/>
              </a:rPr>
              <a:t>프로젝트</a:t>
            </a:r>
            <a:endParaRPr lang="ko-KR" sz="12200" b="0" i="0" u="none" strike="noStrike" dirty="0">
              <a:solidFill>
                <a:srgbClr val="3D8AD2"/>
              </a:solidFill>
              <a:ea typeface="Pretendard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62800" y="3810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3D8AD2"/>
                </a:solidFill>
                <a:latin typeface="Pretendard Medium"/>
              </a:rPr>
              <a:t>Forest main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00" y="-12700"/>
            <a:ext cx="18453100" cy="965200"/>
          </a:xfrm>
          <a:prstGeom prst="rect">
            <a:avLst/>
          </a:prstGeom>
        </p:spPr>
      </p:pic>
      <p:pic>
        <p:nvPicPr>
          <p:cNvPr id="3" name="Picture 4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749300" y="2425700"/>
            <a:ext cx="952500" cy="939800"/>
          </a:xfrm>
          <a:prstGeom prst="rect">
            <a:avLst/>
          </a:prstGeom>
        </p:spPr>
      </p:pic>
      <p:pic>
        <p:nvPicPr>
          <p:cNvPr id="4" name="Picture 7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7259300" y="1397000"/>
            <a:ext cx="241300" cy="749300"/>
          </a:xfrm>
          <a:prstGeom prst="rect">
            <a:avLst/>
          </a:prstGeom>
        </p:spPr>
      </p:pic>
      <p:pic>
        <p:nvPicPr>
          <p:cNvPr id="5" name="Picture 8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7576800" y="1397000"/>
            <a:ext cx="241300" cy="749300"/>
          </a:xfrm>
          <a:prstGeom prst="rect">
            <a:avLst/>
          </a:prstGeom>
        </p:spPr>
      </p:pic>
      <p:pic>
        <p:nvPicPr>
          <p:cNvPr id="6" name="Picture 9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6941800" y="1384300"/>
            <a:ext cx="241300" cy="749300"/>
          </a:xfrm>
          <a:prstGeom prst="rect">
            <a:avLst/>
          </a:prstGeom>
        </p:spPr>
      </p:pic>
      <p:sp>
        <p:nvSpPr>
          <p:cNvPr id="7" name="TextBox 10"/>
          <p:cNvSpPr txBox="1"/>
          <p:nvPr/>
        </p:nvSpPr>
        <p:spPr>
          <a:xfrm>
            <a:off x="4330700" y="0"/>
            <a:ext cx="96393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700" b="0" i="0" u="none" strike="noStrike" dirty="0" smtClean="0">
                <a:solidFill>
                  <a:srgbClr val="3D8AD2"/>
                </a:solidFill>
                <a:latin typeface="Pretendard Medium"/>
              </a:rPr>
              <a:t>08. </a:t>
            </a:r>
            <a:r>
              <a:rPr lang="en-US" altLang="ko-KR" dirty="0" smtClean="0">
                <a:solidFill>
                  <a:srgbClr val="3D8AD2"/>
                </a:solidFill>
                <a:latin typeface="Pretendard SemiBold"/>
              </a:rPr>
              <a:t>Forest Web site ERD </a:t>
            </a:r>
            <a:r>
              <a:rPr lang="en-US" altLang="ko-KR" dirty="0"/>
              <a:t>Website ERD</a:t>
            </a:r>
            <a:endParaRPr lang="en-US" sz="1700" b="0" i="0" u="none" strike="noStrike" dirty="0">
              <a:solidFill>
                <a:srgbClr val="3D8AD2"/>
              </a:solidFill>
              <a:latin typeface="Pretendard Medium"/>
            </a:endParaRPr>
          </a:p>
        </p:txBody>
      </p:sp>
      <p:sp>
        <p:nvSpPr>
          <p:cNvPr id="8" name="TextBox 11"/>
          <p:cNvSpPr txBox="1"/>
          <p:nvPr/>
        </p:nvSpPr>
        <p:spPr>
          <a:xfrm>
            <a:off x="15532100" y="368300"/>
            <a:ext cx="22733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2000" dirty="0" err="1">
                <a:solidFill>
                  <a:srgbClr val="3D8AD2"/>
                </a:solidFill>
                <a:latin typeface="Pretendard Medium"/>
              </a:rPr>
              <a:t>Forst</a:t>
            </a:r>
            <a:r>
              <a:rPr lang="en-US" altLang="ko-KR" sz="2000" dirty="0">
                <a:solidFill>
                  <a:srgbClr val="3D8AD2"/>
                </a:solidFill>
                <a:latin typeface="Pretendard Medium"/>
              </a:rPr>
              <a:t> Team Project</a:t>
            </a:r>
            <a:endParaRPr lang="en-US" sz="2000" b="0" i="0" u="none" strike="noStrike" dirty="0">
              <a:solidFill>
                <a:srgbClr val="3D8AD2"/>
              </a:solidFill>
              <a:latin typeface="Pretendard Medium"/>
            </a:endParaRPr>
          </a:p>
        </p:txBody>
      </p:sp>
      <p:sp>
        <p:nvSpPr>
          <p:cNvPr id="9" name="TextBox 37"/>
          <p:cNvSpPr txBox="1"/>
          <p:nvPr/>
        </p:nvSpPr>
        <p:spPr>
          <a:xfrm>
            <a:off x="4318000" y="1384300"/>
            <a:ext cx="963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altLang="ko-KR" sz="7200" dirty="0">
                <a:solidFill>
                  <a:srgbClr val="3D8AD2"/>
                </a:solidFill>
                <a:ea typeface="Pretendard SemiBold"/>
              </a:rPr>
              <a:t>Web</a:t>
            </a:r>
            <a:r>
              <a:rPr lang="ko-KR" altLang="en-US" sz="7200" dirty="0">
                <a:solidFill>
                  <a:srgbClr val="3D8AD2"/>
                </a:solidFill>
                <a:ea typeface="Pretendard SemiBold"/>
              </a:rPr>
              <a:t> </a:t>
            </a:r>
            <a:r>
              <a:rPr lang="ko-KR" altLang="en-US" sz="7200" dirty="0" smtClean="0">
                <a:solidFill>
                  <a:srgbClr val="3D8AD2"/>
                </a:solidFill>
                <a:ea typeface="Pretendard SemiBold"/>
              </a:rPr>
              <a:t>사이트 </a:t>
            </a:r>
            <a:r>
              <a:rPr lang="en-US" altLang="ko-KR" sz="7200" dirty="0" smtClean="0">
                <a:solidFill>
                  <a:srgbClr val="3D8AD2"/>
                </a:solidFill>
                <a:ea typeface="Pretendard SemiBold"/>
              </a:rPr>
              <a:t>ERD</a:t>
            </a:r>
            <a:endParaRPr lang="ko-KR" altLang="ko-KR" sz="7200" dirty="0">
              <a:solidFill>
                <a:srgbClr val="3D8AD2"/>
              </a:solidFill>
              <a:ea typeface="Pretendard SemiBold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2895600"/>
            <a:ext cx="12012701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7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00" y="-12700"/>
            <a:ext cx="18453100" cy="96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900" y="3708400"/>
            <a:ext cx="18453100" cy="670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749300" y="2425700"/>
            <a:ext cx="952500" cy="9398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7259300" y="1397000"/>
            <a:ext cx="241300" cy="749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7576800" y="1397000"/>
            <a:ext cx="241300" cy="749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6941800" y="1384300"/>
            <a:ext cx="241300" cy="749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318000" y="0"/>
            <a:ext cx="96393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700" b="0" i="0" u="none" strike="noStrike" dirty="0" smtClean="0">
                <a:solidFill>
                  <a:srgbClr val="3D8AD2"/>
                </a:solidFill>
                <a:latin typeface="Pretendard Medium"/>
              </a:rPr>
              <a:t>09. </a:t>
            </a:r>
            <a:r>
              <a:rPr lang="en-US" altLang="ko-KR" dirty="0" smtClean="0">
                <a:solidFill>
                  <a:srgbClr val="3D8AD2"/>
                </a:solidFill>
                <a:latin typeface="Pretendard SemiBold"/>
              </a:rPr>
              <a:t>Forest Summary of </a:t>
            </a:r>
            <a:r>
              <a:rPr lang="en-US" altLang="ko-KR" smtClean="0">
                <a:solidFill>
                  <a:srgbClr val="3D8AD2"/>
                </a:solidFill>
                <a:latin typeface="Pretendard SemiBold"/>
              </a:rPr>
              <a:t>Key Contents</a:t>
            </a:r>
            <a:endParaRPr lang="en-US" sz="1700" b="0" i="0" u="none" strike="noStrike" dirty="0">
              <a:solidFill>
                <a:srgbClr val="3D8AD2"/>
              </a:solidFill>
              <a:latin typeface="Pretendard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532100" y="368300"/>
            <a:ext cx="22733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2000" dirty="0" err="1">
                <a:solidFill>
                  <a:srgbClr val="3D8AD2"/>
                </a:solidFill>
                <a:latin typeface="Pretendard Medium"/>
              </a:rPr>
              <a:t>Forst</a:t>
            </a:r>
            <a:r>
              <a:rPr lang="en-US" altLang="ko-KR" sz="2000" dirty="0">
                <a:solidFill>
                  <a:srgbClr val="3D8AD2"/>
                </a:solidFill>
                <a:latin typeface="Pretendard Medium"/>
              </a:rPr>
              <a:t> Team Project</a:t>
            </a:r>
            <a:endParaRPr lang="en-US" sz="2000" b="0" i="0" u="none" strike="noStrike" dirty="0">
              <a:solidFill>
                <a:srgbClr val="3D8AD2"/>
              </a:solidFill>
              <a:latin typeface="Pretendard Medium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000" y="4267200"/>
            <a:ext cx="9588500" cy="12065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197100" y="4660900"/>
            <a:ext cx="8089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b="0" i="0" u="none" strike="noStrike" spc="-100" dirty="0" err="1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보라카이</a:t>
            </a:r>
            <a:r>
              <a:rPr lang="ko-KR" altLang="en-US" sz="2200" b="0" i="0" u="none" strike="noStrike" spc="-100" dirty="0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 여행을 추구하는 사용자를 위한 웹 사이트 개발</a:t>
            </a:r>
            <a:r>
              <a:rPr lang="en-US" sz="2200" b="0" i="0" u="none" strike="noStrike" spc="-100" dirty="0">
                <a:solidFill>
                  <a:srgbClr val="3D8AD2"/>
                </a:solidFill>
                <a:latin typeface="Pretendard SemiBold"/>
              </a:rPr>
              <a:t> 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7000" y="4635500"/>
            <a:ext cx="482600" cy="4699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384300" y="4686300"/>
            <a:ext cx="495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SemiBold"/>
              </a:rPr>
              <a:t>1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95000" y="4267200"/>
            <a:ext cx="6604000" cy="5511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000" y="5702300"/>
            <a:ext cx="9588500" cy="12065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197100" y="6108700"/>
            <a:ext cx="8089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200" spc="-100" dirty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본인만의 여행 유형을 확인하여</a:t>
            </a:r>
            <a:r>
              <a:rPr lang="en-US" altLang="ko-KR" sz="2200" spc="-100" dirty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200" spc="-100" dirty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그에 맞는 방향성에 필요한 정보 제공</a:t>
            </a:r>
            <a:endParaRPr lang="en-US" sz="2200" b="0" i="0" u="none" strike="noStrike" spc="-100" dirty="0">
              <a:solidFill>
                <a:srgbClr val="3D8AD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7000" y="6070600"/>
            <a:ext cx="482600" cy="4826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384300" y="6134100"/>
            <a:ext cx="495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SemiBold"/>
              </a:rPr>
              <a:t>2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000" y="7150100"/>
            <a:ext cx="9588500" cy="12065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197100" y="7543800"/>
            <a:ext cx="7340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b="0" i="0" u="none" strike="noStrike" spc="-100" dirty="0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체크리스트를 통한 본인의 유형을 확인하는 </a:t>
            </a:r>
            <a:r>
              <a:rPr lang="ko-KR" altLang="en-US" sz="2200" spc="-100" dirty="0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시스템</a:t>
            </a:r>
            <a:r>
              <a:rPr lang="en-US" sz="2200" b="0" i="0" u="none" strike="noStrike" spc="-100" dirty="0">
                <a:solidFill>
                  <a:srgbClr val="3D8AD2"/>
                </a:solidFill>
                <a:latin typeface="Pretendard SemiBold"/>
              </a:rPr>
              <a:t> 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7000" y="7505700"/>
            <a:ext cx="482600" cy="4826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384300" y="7569200"/>
            <a:ext cx="495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SemiBold"/>
              </a:rPr>
              <a:t>3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000" y="8585200"/>
            <a:ext cx="9588500" cy="12065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2197100" y="8978900"/>
            <a:ext cx="7658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spc="-100" dirty="0" err="1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보라카이</a:t>
            </a:r>
            <a:r>
              <a:rPr lang="ko-KR" altLang="en-US" sz="2200" spc="-100" dirty="0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200" spc="-100" dirty="0" err="1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가본사람만</a:t>
            </a:r>
            <a:r>
              <a:rPr lang="ko-KR" altLang="en-US" sz="2200" spc="-100" dirty="0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200" spc="-100" dirty="0" err="1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알수있는</a:t>
            </a:r>
            <a:r>
              <a:rPr lang="ko-KR" altLang="en-US" sz="2200" spc="-100" dirty="0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 쉽게 얻지못하는 정보 제공</a:t>
            </a:r>
            <a:endParaRPr lang="en-US" sz="2200" b="0" i="0" u="none" strike="noStrike" spc="-100" dirty="0">
              <a:solidFill>
                <a:srgbClr val="3D8AD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7000" y="8953500"/>
            <a:ext cx="482600" cy="482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384300" y="9004300"/>
            <a:ext cx="495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SemiBold"/>
              </a:rPr>
              <a:t>4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318000" y="1224973"/>
            <a:ext cx="963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7000" dirty="0" smtClean="0">
                <a:solidFill>
                  <a:srgbClr val="0E6BC2"/>
                </a:solidFill>
                <a:ea typeface="Pretendard Bold"/>
              </a:rPr>
              <a:t>Project </a:t>
            </a:r>
            <a:r>
              <a:rPr lang="ko-KR" altLang="en-US" sz="7000" dirty="0" smtClean="0">
                <a:solidFill>
                  <a:srgbClr val="0E6BC2"/>
                </a:solidFill>
                <a:ea typeface="Pretendard Bold"/>
              </a:rPr>
              <a:t>핵심 내용 정리</a:t>
            </a:r>
            <a:endParaRPr lang="ko-KR" sz="7000" b="0" i="0" u="none" strike="noStrike" dirty="0">
              <a:solidFill>
                <a:srgbClr val="0E6BC2"/>
              </a:solidFill>
              <a:ea typeface="Pretendar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0"/>
            <a:ext cx="381000" cy="863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6553200"/>
            <a:ext cx="381000" cy="393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1300" y="6553200"/>
            <a:ext cx="4521200" cy="381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3100" y="1511300"/>
            <a:ext cx="266700" cy="825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8700" y="1511300"/>
            <a:ext cx="266700" cy="825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0" y="1498600"/>
            <a:ext cx="266700" cy="825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16400" y="8915400"/>
            <a:ext cx="1092200" cy="1079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3600" y="8242300"/>
            <a:ext cx="16154400" cy="381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677400" y="6756400"/>
            <a:ext cx="44450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1800" b="0" i="0" u="none" strike="noStrike" dirty="0" err="1" smtClean="0">
                <a:solidFill>
                  <a:srgbClr val="3D8AD2"/>
                </a:solidFill>
                <a:latin typeface="Pretendard Medium"/>
              </a:rPr>
              <a:t>남재우</a:t>
            </a:r>
            <a:r>
              <a:rPr lang="en-US" altLang="ko-KR" sz="1800" b="0" i="0" u="none" strike="noStrike" dirty="0" smtClean="0">
                <a:solidFill>
                  <a:srgbClr val="3D8AD2"/>
                </a:solidFill>
                <a:latin typeface="Pretendard Medium"/>
              </a:rPr>
              <a:t>, </a:t>
            </a:r>
            <a:r>
              <a:rPr lang="ko-KR" altLang="en-US" sz="1800" b="0" i="0" u="none" strike="noStrike" dirty="0" err="1" smtClean="0">
                <a:solidFill>
                  <a:srgbClr val="3D8AD2"/>
                </a:solidFill>
                <a:latin typeface="Pretendard Medium"/>
              </a:rPr>
              <a:t>오정재</a:t>
            </a:r>
            <a:r>
              <a:rPr lang="en-US" altLang="ko-KR" sz="1800" b="0" i="0" u="none" strike="noStrike" dirty="0" smtClean="0">
                <a:solidFill>
                  <a:srgbClr val="3D8AD2"/>
                </a:solidFill>
                <a:latin typeface="Pretendard Medium"/>
              </a:rPr>
              <a:t>, </a:t>
            </a:r>
            <a:r>
              <a:rPr lang="ko-KR" altLang="en-US" sz="1800" b="0" i="0" u="none" strike="noStrike" dirty="0" err="1" smtClean="0">
                <a:solidFill>
                  <a:srgbClr val="3D8AD2"/>
                </a:solidFill>
                <a:latin typeface="Pretendard Medium"/>
              </a:rPr>
              <a:t>정강철</a:t>
            </a:r>
            <a:endParaRPr lang="en-US" sz="1800" b="0" i="0" u="none" strike="noStrike" dirty="0" smtClean="0">
              <a:solidFill>
                <a:srgbClr val="3D8AD2"/>
              </a:solidFill>
              <a:latin typeface="Pretendard Medium"/>
            </a:endParaRPr>
          </a:p>
          <a:p>
            <a:pPr lvl="0" algn="l">
              <a:lnSpc>
                <a:spcPct val="124499"/>
              </a:lnSpc>
            </a:pPr>
            <a:r>
              <a:rPr lang="en-US" dirty="0" smtClean="0">
                <a:solidFill>
                  <a:srgbClr val="3D8AD2"/>
                </a:solidFill>
                <a:latin typeface="Pretendard Medium"/>
              </a:rPr>
              <a:t>2025. 03. 06</a:t>
            </a:r>
            <a:endParaRPr lang="en-US" sz="1800" b="0" i="0" u="none" strike="noStrike" dirty="0">
              <a:solidFill>
                <a:srgbClr val="3D8AD2"/>
              </a:solidFill>
              <a:latin typeface="Pretendard Medium"/>
            </a:endParaRPr>
          </a:p>
          <a:p>
            <a:pPr lvl="0" algn="l">
              <a:lnSpc>
                <a:spcPct val="124499"/>
              </a:lnSpc>
            </a:pPr>
            <a:r>
              <a:rPr lang="en-US" dirty="0" smtClean="0">
                <a:solidFill>
                  <a:srgbClr val="3D8AD2"/>
                </a:solidFill>
                <a:latin typeface="Pretendard Medium"/>
              </a:rPr>
              <a:t>Forest Team</a:t>
            </a:r>
            <a:endParaRPr lang="en-US" sz="1800" b="0" i="0" u="none" strike="noStrike" dirty="0">
              <a:solidFill>
                <a:srgbClr val="3D8AD2"/>
              </a:solidFill>
              <a:latin typeface="Pretendard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677400" y="3187700"/>
            <a:ext cx="86106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200" b="0" i="0" u="none" strike="noStrike" dirty="0" smtClean="0">
                <a:solidFill>
                  <a:srgbClr val="3D8AD2"/>
                </a:solidFill>
                <a:ea typeface="Pretendard SemiBold"/>
              </a:rPr>
              <a:t>Forest Team </a:t>
            </a:r>
            <a:r>
              <a:rPr lang="en-US" altLang="ko-KR" sz="4200" dirty="0" err="1" smtClean="0">
                <a:solidFill>
                  <a:srgbClr val="3D8AD2"/>
                </a:solidFill>
                <a:ea typeface="Pretendard SemiBold"/>
              </a:rPr>
              <a:t>Boracay</a:t>
            </a:r>
            <a:r>
              <a:rPr lang="en-US" altLang="ko-KR" sz="4200" dirty="0" smtClean="0">
                <a:solidFill>
                  <a:srgbClr val="3D8AD2"/>
                </a:solidFill>
                <a:ea typeface="Pretendard SemiBold"/>
              </a:rPr>
              <a:t> </a:t>
            </a:r>
            <a:r>
              <a:rPr lang="ko-KR" altLang="en-US" sz="4200" dirty="0" smtClean="0">
                <a:solidFill>
                  <a:srgbClr val="3D8AD2"/>
                </a:solidFill>
                <a:ea typeface="Pretendard SemiBold"/>
              </a:rPr>
              <a:t>강의 </a:t>
            </a:r>
            <a:r>
              <a:rPr lang="en-US" altLang="ko-KR" sz="4200" b="0" i="0" u="none" strike="noStrike" dirty="0" smtClean="0">
                <a:solidFill>
                  <a:srgbClr val="3D8AD2"/>
                </a:solidFill>
                <a:ea typeface="Pretendard SemiBold"/>
              </a:rPr>
              <a:t>Project  </a:t>
            </a:r>
            <a:endParaRPr lang="ko-KR" sz="4200" b="0" i="0" u="none" strike="noStrike" dirty="0">
              <a:solidFill>
                <a:srgbClr val="3D8AD2"/>
              </a:solidFill>
              <a:ea typeface="Pretendard Semi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677400" y="3898900"/>
            <a:ext cx="8813800" cy="222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2500" b="0" i="0" u="none" strike="noStrike" dirty="0">
                <a:solidFill>
                  <a:srgbClr val="3D8AD2"/>
                </a:solidFill>
                <a:ea typeface="Pretendard Bold"/>
              </a:rPr>
              <a:t>감사합니다</a:t>
            </a:r>
            <a:r>
              <a:rPr lang="en-US" sz="12500" b="0" i="0" u="none" strike="noStrike" dirty="0">
                <a:solidFill>
                  <a:srgbClr val="3D8AD2"/>
                </a:solidFill>
                <a:latin typeface="Pretendard Bold"/>
              </a:rPr>
              <a:t>.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12700"/>
            <a:ext cx="18453100" cy="965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5532100" y="368300"/>
            <a:ext cx="22733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2000" dirty="0" err="1">
                <a:solidFill>
                  <a:srgbClr val="3D8AD2"/>
                </a:solidFill>
                <a:latin typeface="Pretendard Medium"/>
              </a:rPr>
              <a:t>Forst</a:t>
            </a:r>
            <a:r>
              <a:rPr lang="en-US" altLang="ko-KR" sz="2000" dirty="0">
                <a:solidFill>
                  <a:srgbClr val="3D8AD2"/>
                </a:solidFill>
                <a:latin typeface="Pretendard Medium"/>
              </a:rPr>
              <a:t> Team Project</a:t>
            </a:r>
            <a:endParaRPr lang="en-US" sz="2000" b="0" i="0" u="none" strike="noStrike" dirty="0">
              <a:solidFill>
                <a:srgbClr val="3D8AD2"/>
              </a:solidFill>
              <a:latin typeface="Pretendard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300" y="88900"/>
            <a:ext cx="381000" cy="558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0" y="3390900"/>
            <a:ext cx="381000" cy="7353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76900"/>
            <a:ext cx="8496300" cy="381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600" y="6350000"/>
            <a:ext cx="241300" cy="749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1100" y="6350000"/>
            <a:ext cx="241300" cy="749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6100" y="6337300"/>
            <a:ext cx="241300" cy="749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52900" y="1428750"/>
            <a:ext cx="952500" cy="939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5300" y="3238500"/>
            <a:ext cx="13233400" cy="381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173662" y="3876502"/>
            <a:ext cx="286286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1300"/>
              </a:lnSpc>
            </a:pPr>
            <a:r>
              <a:rPr lang="en-US" altLang="ko-KR" sz="2600" dirty="0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Project </a:t>
            </a:r>
            <a:r>
              <a:rPr lang="ko-KR" altLang="en-US" sz="2600" dirty="0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목표</a:t>
            </a:r>
            <a:endParaRPr lang="ko-KR" sz="2600" b="0" i="0" u="none" strike="noStrike" dirty="0">
              <a:solidFill>
                <a:srgbClr val="3D8AD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27813" y="4105507"/>
            <a:ext cx="10541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81913" y="3902307"/>
            <a:ext cx="431800" cy="4318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7081913" y="3940407"/>
            <a:ext cx="431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SemiBold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775864" y="4506910"/>
            <a:ext cx="3019251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1300"/>
              </a:lnSpc>
            </a:pPr>
            <a:r>
              <a:rPr lang="en-US" altLang="ko-KR" sz="2600" dirty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Forest Team </a:t>
            </a:r>
            <a:r>
              <a:rPr lang="ko-KR" altLang="en-US" sz="2600" dirty="0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소개</a:t>
            </a:r>
            <a:endParaRPr lang="ko-KR" sz="2600" b="0" i="0" u="none" strike="noStrike" dirty="0">
              <a:solidFill>
                <a:srgbClr val="3D8AD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34740" y="4748210"/>
            <a:ext cx="1054100" cy="1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88840" y="4545010"/>
            <a:ext cx="431800" cy="4318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7088840" y="4583110"/>
            <a:ext cx="431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SemiBold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662775" y="5205647"/>
            <a:ext cx="3245427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1300"/>
              </a:lnSpc>
            </a:pPr>
            <a:r>
              <a:rPr lang="en-US" altLang="ko-KR" sz="260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Forest </a:t>
            </a:r>
            <a:r>
              <a:rPr lang="en-US" altLang="ko-KR" sz="2600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Team </a:t>
            </a:r>
            <a:r>
              <a:rPr lang="ko-KR" altLang="en-US" sz="2600" dirty="0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키워드</a:t>
            </a:r>
            <a:endParaRPr lang="ko-KR" sz="2600" b="0" i="0" u="none" strike="noStrike" dirty="0">
              <a:solidFill>
                <a:srgbClr val="3D8AD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34740" y="5446947"/>
            <a:ext cx="1054100" cy="12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88840" y="5243747"/>
            <a:ext cx="431800" cy="4318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7088840" y="5281847"/>
            <a:ext cx="431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 dirty="0">
                <a:solidFill>
                  <a:srgbClr val="FFFFFF"/>
                </a:solidFill>
                <a:latin typeface="Pretendard SemiBold"/>
              </a:rPr>
              <a:t>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470600" y="5853027"/>
            <a:ext cx="3437602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1300"/>
              </a:lnSpc>
            </a:pPr>
            <a:r>
              <a:rPr lang="en-US" altLang="ko-KR" sz="2600" dirty="0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Web </a:t>
            </a:r>
            <a:r>
              <a:rPr lang="ko-KR" altLang="en-US" sz="2600" dirty="0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개발 사용 프로그램</a:t>
            </a:r>
            <a:endParaRPr lang="ko-KR" sz="2600" b="0" i="0" u="none" strike="noStrike" dirty="0">
              <a:solidFill>
                <a:srgbClr val="3D8AD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27813" y="6081947"/>
            <a:ext cx="1054100" cy="12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81913" y="5878747"/>
            <a:ext cx="431800" cy="4318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7081913" y="5916847"/>
            <a:ext cx="431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 dirty="0">
                <a:solidFill>
                  <a:srgbClr val="FFFFFF"/>
                </a:solidFill>
                <a:latin typeface="Pretendard SemiBold"/>
              </a:rPr>
              <a:t>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68054" y="7107751"/>
            <a:ext cx="3492087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1300"/>
              </a:lnSpc>
            </a:pPr>
            <a:r>
              <a:rPr lang="en-US" altLang="ko-KR" sz="2600" b="0" i="0" u="none" strike="noStrike" dirty="0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Web </a:t>
            </a:r>
            <a:r>
              <a:rPr lang="ko-KR" altLang="en-US" sz="2600" b="0" i="0" u="none" strike="noStrike" dirty="0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사이트 구성 및 소개</a:t>
            </a:r>
            <a:endParaRPr lang="ko-KR" sz="2600" b="0" i="0" u="none" strike="noStrike" dirty="0">
              <a:solidFill>
                <a:srgbClr val="3D8AD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34740" y="6755693"/>
            <a:ext cx="1054100" cy="12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88840" y="6552493"/>
            <a:ext cx="431800" cy="4318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7088840" y="6590593"/>
            <a:ext cx="431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1900" dirty="0">
                <a:solidFill>
                  <a:srgbClr val="FFFFFF"/>
                </a:solidFill>
                <a:latin typeface="Pretendard SemiBold"/>
              </a:rPr>
              <a:t>5</a:t>
            </a:r>
            <a:endParaRPr lang="en-US" sz="1900" b="0" i="0" u="none" strike="noStrike" dirty="0">
              <a:solidFill>
                <a:srgbClr val="FFFFFF"/>
              </a:solidFill>
              <a:latin typeface="Pretendard SemiBold"/>
            </a:endParaRP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34740" y="7303034"/>
            <a:ext cx="1054100" cy="127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50300" y="1231900"/>
            <a:ext cx="952500" cy="9398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-12700"/>
            <a:ext cx="18453100" cy="9652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5410200" y="355600"/>
            <a:ext cx="78486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700" b="0" i="0" u="none" strike="noStrike" dirty="0" smtClean="0">
                <a:solidFill>
                  <a:srgbClr val="3D8AD2"/>
                </a:solidFill>
                <a:latin typeface="Pretendard Medium"/>
              </a:rPr>
              <a:t>00. Forest Project Table of Contents </a:t>
            </a:r>
            <a:endParaRPr lang="en-US" sz="1700" b="0" i="0" u="none" strike="noStrike" dirty="0">
              <a:solidFill>
                <a:srgbClr val="3D8AD2"/>
              </a:solidFill>
              <a:latin typeface="Pretendard Medium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5532100" y="368300"/>
            <a:ext cx="22733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2000" dirty="0" err="1">
                <a:solidFill>
                  <a:srgbClr val="3D8AD2"/>
                </a:solidFill>
                <a:latin typeface="Pretendard Medium"/>
              </a:rPr>
              <a:t>Forst</a:t>
            </a:r>
            <a:r>
              <a:rPr lang="en-US" altLang="ko-KR" sz="2000" dirty="0">
                <a:solidFill>
                  <a:srgbClr val="3D8AD2"/>
                </a:solidFill>
                <a:latin typeface="Pretendard Medium"/>
              </a:rPr>
              <a:t> Team Project</a:t>
            </a:r>
            <a:endParaRPr lang="en-US" sz="2000" b="0" i="0" u="none" strike="noStrike" dirty="0">
              <a:solidFill>
                <a:srgbClr val="3D8AD2"/>
              </a:solidFill>
              <a:latin typeface="Pretendard Medium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092200" y="2108200"/>
            <a:ext cx="6261100" cy="151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8500" spc="-100" dirty="0" smtClean="0">
                <a:solidFill>
                  <a:srgbClr val="3D8AD2"/>
                </a:solidFill>
                <a:latin typeface="Pretendard Bold"/>
              </a:rPr>
              <a:t>Contents</a:t>
            </a:r>
            <a:endParaRPr lang="en-US" sz="8500" b="0" i="0" u="none" strike="noStrike" spc="-100" dirty="0">
              <a:solidFill>
                <a:srgbClr val="3D8AD2"/>
              </a:solidFill>
              <a:latin typeface="Pretendard Bold"/>
            </a:endParaRPr>
          </a:p>
        </p:txBody>
      </p:sp>
      <p:pic>
        <p:nvPicPr>
          <p:cNvPr id="41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88840" y="7112534"/>
            <a:ext cx="431800" cy="431800"/>
          </a:xfrm>
          <a:prstGeom prst="rect">
            <a:avLst/>
          </a:prstGeom>
        </p:spPr>
      </p:pic>
      <p:sp>
        <p:nvSpPr>
          <p:cNvPr id="42" name="TextBox 27"/>
          <p:cNvSpPr txBox="1"/>
          <p:nvPr/>
        </p:nvSpPr>
        <p:spPr>
          <a:xfrm>
            <a:off x="12268201" y="6488989"/>
            <a:ext cx="3526914" cy="52731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altLang="ko-KR" sz="2600" dirty="0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Forest </a:t>
            </a:r>
            <a:r>
              <a:rPr lang="ko-KR" altLang="en-US" sz="2600" dirty="0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와이어 프레임 소개</a:t>
            </a:r>
            <a:endParaRPr lang="ko-KR" sz="2600" b="0" i="0" u="none" strike="noStrike" dirty="0">
              <a:solidFill>
                <a:srgbClr val="3D8AD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7088840" y="7143768"/>
            <a:ext cx="43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99600"/>
              </a:lnSpc>
            </a:pPr>
            <a:r>
              <a:rPr lang="en-US" altLang="ko-KR" dirty="0" smtClean="0">
                <a:solidFill>
                  <a:srgbClr val="FFFFFF"/>
                </a:solidFill>
                <a:latin typeface="Pretendard SemiBold"/>
              </a:rPr>
              <a:t>6</a:t>
            </a:r>
            <a:endParaRPr lang="en-US" altLang="ko-KR" dirty="0">
              <a:solidFill>
                <a:srgbClr val="FFFFFF"/>
              </a:solidFill>
              <a:latin typeface="Pretendard SemiBold"/>
            </a:endParaRPr>
          </a:p>
        </p:txBody>
      </p:sp>
      <p:pic>
        <p:nvPicPr>
          <p:cNvPr id="47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27813" y="7869929"/>
            <a:ext cx="1054100" cy="12700"/>
          </a:xfrm>
          <a:prstGeom prst="rect">
            <a:avLst/>
          </a:prstGeom>
        </p:spPr>
      </p:pic>
      <p:pic>
        <p:nvPicPr>
          <p:cNvPr id="48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81913" y="7666729"/>
            <a:ext cx="431800" cy="431800"/>
          </a:xfrm>
          <a:prstGeom prst="rect">
            <a:avLst/>
          </a:prstGeom>
        </p:spPr>
      </p:pic>
      <p:sp>
        <p:nvSpPr>
          <p:cNvPr id="49" name="TextBox 30"/>
          <p:cNvSpPr txBox="1"/>
          <p:nvPr/>
        </p:nvSpPr>
        <p:spPr>
          <a:xfrm>
            <a:off x="17081913" y="7704829"/>
            <a:ext cx="431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dirty="0">
                <a:solidFill>
                  <a:srgbClr val="FFFFFF"/>
                </a:solidFill>
                <a:latin typeface="Pretendard SemiBold"/>
              </a:rPr>
              <a:t>7</a:t>
            </a:r>
            <a:endParaRPr lang="en-US" sz="1900" b="0" i="0" u="none" strike="noStrike" dirty="0">
              <a:solidFill>
                <a:srgbClr val="FFFFFF"/>
              </a:solidFill>
              <a:latin typeface="Pretendard SemiBold"/>
            </a:endParaRPr>
          </a:p>
        </p:txBody>
      </p:sp>
      <p:sp>
        <p:nvSpPr>
          <p:cNvPr id="50" name="TextBox 27"/>
          <p:cNvSpPr txBox="1"/>
          <p:nvPr/>
        </p:nvSpPr>
        <p:spPr>
          <a:xfrm>
            <a:off x="13030613" y="7584027"/>
            <a:ext cx="2501487" cy="58450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altLang="ko-KR" sz="2600" dirty="0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Web </a:t>
            </a:r>
            <a:r>
              <a:rPr lang="ko-KR" altLang="en-US" sz="2600" dirty="0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사이트 소개</a:t>
            </a:r>
            <a:endParaRPr lang="ko-KR" sz="2600" b="0" i="0" u="none" strike="noStrike" dirty="0">
              <a:solidFill>
                <a:srgbClr val="3D8AD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55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27813" y="8494662"/>
            <a:ext cx="1054100" cy="12700"/>
          </a:xfrm>
          <a:prstGeom prst="rect">
            <a:avLst/>
          </a:prstGeom>
        </p:spPr>
      </p:pic>
      <p:pic>
        <p:nvPicPr>
          <p:cNvPr id="56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81913" y="8291462"/>
            <a:ext cx="431800" cy="431800"/>
          </a:xfrm>
          <a:prstGeom prst="rect">
            <a:avLst/>
          </a:prstGeom>
        </p:spPr>
      </p:pic>
      <p:sp>
        <p:nvSpPr>
          <p:cNvPr id="57" name="TextBox 30"/>
          <p:cNvSpPr txBox="1"/>
          <p:nvPr/>
        </p:nvSpPr>
        <p:spPr>
          <a:xfrm>
            <a:off x="17081913" y="8329562"/>
            <a:ext cx="431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dirty="0">
                <a:solidFill>
                  <a:srgbClr val="FFFFFF"/>
                </a:solidFill>
                <a:latin typeface="Pretendard SemiBold"/>
              </a:rPr>
              <a:t>8</a:t>
            </a:r>
            <a:endParaRPr lang="en-US" sz="1900" b="0" i="0" u="none" strike="noStrike" dirty="0">
              <a:solidFill>
                <a:srgbClr val="FFFFFF"/>
              </a:solidFill>
              <a:latin typeface="Pretendard SemiBold"/>
            </a:endParaRPr>
          </a:p>
        </p:txBody>
      </p:sp>
      <p:sp>
        <p:nvSpPr>
          <p:cNvPr id="58" name="TextBox 27"/>
          <p:cNvSpPr txBox="1"/>
          <p:nvPr/>
        </p:nvSpPr>
        <p:spPr>
          <a:xfrm>
            <a:off x="13077728" y="8237910"/>
            <a:ext cx="2717387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altLang="ko-KR" sz="2600" dirty="0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Web</a:t>
            </a:r>
            <a:r>
              <a:rPr lang="ko-KR" altLang="en-US" sz="2600" dirty="0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사이트 </a:t>
            </a:r>
            <a:r>
              <a:rPr lang="en-US" altLang="ko-KR" sz="2600" dirty="0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ERD</a:t>
            </a:r>
            <a:endParaRPr lang="ko-KR" sz="2600" b="0" i="0" u="none" strike="noStrike" dirty="0">
              <a:solidFill>
                <a:srgbClr val="3D8AD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51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34740" y="9128369"/>
            <a:ext cx="1054100" cy="12700"/>
          </a:xfrm>
          <a:prstGeom prst="rect">
            <a:avLst/>
          </a:prstGeom>
        </p:spPr>
      </p:pic>
      <p:pic>
        <p:nvPicPr>
          <p:cNvPr id="52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88840" y="8925169"/>
            <a:ext cx="431800" cy="431800"/>
          </a:xfrm>
          <a:prstGeom prst="rect">
            <a:avLst/>
          </a:prstGeom>
        </p:spPr>
      </p:pic>
      <p:sp>
        <p:nvSpPr>
          <p:cNvPr id="53" name="TextBox 30"/>
          <p:cNvSpPr txBox="1"/>
          <p:nvPr/>
        </p:nvSpPr>
        <p:spPr>
          <a:xfrm>
            <a:off x="17088840" y="8963269"/>
            <a:ext cx="431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 dirty="0" smtClean="0">
                <a:solidFill>
                  <a:srgbClr val="FFFFFF"/>
                </a:solidFill>
                <a:latin typeface="Pretendard SemiBold"/>
              </a:rPr>
              <a:t>9</a:t>
            </a:r>
            <a:endParaRPr lang="en-US" sz="1900" b="0" i="0" u="none" strike="noStrike" dirty="0">
              <a:solidFill>
                <a:srgbClr val="FFFFFF"/>
              </a:solidFill>
              <a:latin typeface="Pretendard SemiBold"/>
            </a:endParaRPr>
          </a:p>
        </p:txBody>
      </p:sp>
      <p:sp>
        <p:nvSpPr>
          <p:cNvPr id="54" name="TextBox 27"/>
          <p:cNvSpPr txBox="1"/>
          <p:nvPr/>
        </p:nvSpPr>
        <p:spPr>
          <a:xfrm>
            <a:off x="12662775" y="8871617"/>
            <a:ext cx="3139267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altLang="ko-KR" sz="2600" b="0" i="0" u="none" strike="noStrike" dirty="0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Project </a:t>
            </a:r>
            <a:r>
              <a:rPr lang="ko-KR" altLang="en-US" sz="2600" b="0" i="0" u="none" strike="noStrike" dirty="0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핵심 내용 정리</a:t>
            </a:r>
            <a:endParaRPr lang="ko-KR" sz="2600" b="0" i="0" u="none" strike="noStrike" dirty="0">
              <a:solidFill>
                <a:srgbClr val="3D8AD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5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34740" y="9759324"/>
            <a:ext cx="1054100" cy="12700"/>
          </a:xfrm>
          <a:prstGeom prst="rect">
            <a:avLst/>
          </a:prstGeom>
        </p:spPr>
      </p:pic>
      <p:pic>
        <p:nvPicPr>
          <p:cNvPr id="60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88840" y="9556124"/>
            <a:ext cx="431800" cy="431800"/>
          </a:xfrm>
          <a:prstGeom prst="rect">
            <a:avLst/>
          </a:prstGeom>
        </p:spPr>
      </p:pic>
      <p:sp>
        <p:nvSpPr>
          <p:cNvPr id="61" name="TextBox 30"/>
          <p:cNvSpPr txBox="1"/>
          <p:nvPr/>
        </p:nvSpPr>
        <p:spPr>
          <a:xfrm>
            <a:off x="17088840" y="9594224"/>
            <a:ext cx="431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dirty="0" smtClean="0">
                <a:solidFill>
                  <a:srgbClr val="FFFFFF"/>
                </a:solidFill>
                <a:latin typeface="Pretendard SemiBold"/>
              </a:rPr>
              <a:t>10</a:t>
            </a:r>
            <a:endParaRPr lang="en-US" sz="1900" b="0" i="0" u="none" strike="noStrike" dirty="0">
              <a:solidFill>
                <a:srgbClr val="FFFFFF"/>
              </a:solidFill>
              <a:latin typeface="Pretendard SemiBold"/>
            </a:endParaRPr>
          </a:p>
        </p:txBody>
      </p:sp>
      <p:sp>
        <p:nvSpPr>
          <p:cNvPr id="62" name="TextBox 27"/>
          <p:cNvSpPr txBox="1"/>
          <p:nvPr/>
        </p:nvSpPr>
        <p:spPr>
          <a:xfrm>
            <a:off x="12919196" y="9501977"/>
            <a:ext cx="3139267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altLang="ko-KR" sz="2600" b="0" i="0" u="none" strike="noStrike" dirty="0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Project </a:t>
            </a:r>
            <a:r>
              <a:rPr lang="ko-KR" altLang="en-US" sz="2600" dirty="0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마무리 인사</a:t>
            </a:r>
            <a:endParaRPr lang="ko-KR" sz="2600" b="0" i="0" u="none" strike="noStrike" dirty="0">
              <a:solidFill>
                <a:srgbClr val="3D8AD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00" y="-12700"/>
            <a:ext cx="18453100" cy="96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749300" y="2425700"/>
            <a:ext cx="952500" cy="939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7259300" y="1397000"/>
            <a:ext cx="241300" cy="749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7576800" y="1397000"/>
            <a:ext cx="241300" cy="749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6941800" y="1384300"/>
            <a:ext cx="241300" cy="749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8900" y="3714750"/>
            <a:ext cx="18453100" cy="668655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400800" y="355600"/>
            <a:ext cx="5842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700" b="0" i="0" u="none" strike="noStrike" dirty="0" smtClean="0">
                <a:solidFill>
                  <a:srgbClr val="3D8AD2"/>
                </a:solidFill>
                <a:latin typeface="Pretendard Medium"/>
              </a:rPr>
              <a:t>01. </a:t>
            </a:r>
            <a:r>
              <a:rPr lang="en-US" altLang="ko-KR" dirty="0" smtClean="0">
                <a:solidFill>
                  <a:srgbClr val="3D8AD2"/>
                </a:solidFill>
                <a:latin typeface="Pretendard SemiBold"/>
              </a:rPr>
              <a:t>Forest Project</a:t>
            </a:r>
            <a:r>
              <a:rPr lang="ko-KR" altLang="en-US" dirty="0" smtClean="0">
                <a:solidFill>
                  <a:srgbClr val="3D8AD2"/>
                </a:solidFill>
                <a:latin typeface="Pretendard SemiBold"/>
              </a:rPr>
              <a:t> </a:t>
            </a:r>
            <a:r>
              <a:rPr lang="en-US" altLang="ko-KR" dirty="0" err="1" smtClean="0">
                <a:solidFill>
                  <a:srgbClr val="3D8AD2"/>
                </a:solidFill>
                <a:latin typeface="Pretendard SemiBold"/>
              </a:rPr>
              <a:t>Tavle</a:t>
            </a:r>
            <a:r>
              <a:rPr lang="en-US" altLang="ko-KR" dirty="0" smtClean="0">
                <a:solidFill>
                  <a:srgbClr val="3D8AD2"/>
                </a:solidFill>
                <a:latin typeface="Pretendard SemiBold"/>
              </a:rPr>
              <a:t> of Contents </a:t>
            </a:r>
            <a:endParaRPr lang="en-US" sz="1700" b="0" i="0" u="none" strike="noStrike" dirty="0">
              <a:solidFill>
                <a:srgbClr val="3D8AD2"/>
              </a:solidFill>
              <a:latin typeface="Pretendard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639300" y="5308600"/>
            <a:ext cx="76200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ko-KR" altLang="en-US" dirty="0"/>
              <a:t>이 프로젝트의 목표는 </a:t>
            </a:r>
            <a:r>
              <a:rPr lang="ko-KR" altLang="en-US" dirty="0" err="1"/>
              <a:t>보라카이</a:t>
            </a:r>
            <a:r>
              <a:rPr lang="ko-KR" altLang="en-US" dirty="0"/>
              <a:t> 정보 강의를 기반으로 한 웹 사이트를 개발하여</a:t>
            </a:r>
            <a:r>
              <a:rPr lang="en-US" altLang="ko-KR" dirty="0"/>
              <a:t>, </a:t>
            </a:r>
            <a:r>
              <a:rPr lang="ko-KR" altLang="en-US" dirty="0"/>
              <a:t>사용자가 강의를 통해 </a:t>
            </a:r>
            <a:r>
              <a:rPr lang="ko-KR" altLang="en-US" dirty="0" err="1"/>
              <a:t>보라카이</a:t>
            </a:r>
            <a:r>
              <a:rPr lang="ko-KR" altLang="en-US" dirty="0"/>
              <a:t> 여행 정보를 쉽고 빠르게 얻을 수 있도록 제공하는 것입니다</a:t>
            </a:r>
            <a:endParaRPr lang="en-US" sz="18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664700" y="4521200"/>
            <a:ext cx="7099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400" b="1" dirty="0" err="1" smtClean="0">
                <a:solidFill>
                  <a:srgbClr val="0E6BC2"/>
                </a:solidFill>
                <a:latin typeface="Pretendard Bold"/>
              </a:rPr>
              <a:t>보라카이</a:t>
            </a:r>
            <a:r>
              <a:rPr lang="ko-KR" altLang="en-US" sz="2400" b="1" dirty="0" smtClean="0">
                <a:solidFill>
                  <a:srgbClr val="0E6BC2"/>
                </a:solidFill>
                <a:latin typeface="Pretendard Bold"/>
              </a:rPr>
              <a:t> 정보 강의 웹 개발</a:t>
            </a:r>
            <a:endParaRPr lang="en-US" sz="2400" b="1" i="0" u="none" strike="noStrike" dirty="0">
              <a:solidFill>
                <a:srgbClr val="0E6BC2"/>
              </a:solidFill>
              <a:latin typeface="Pretendard Bold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4700" y="7594600"/>
            <a:ext cx="2374900" cy="2184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9766300" y="9182100"/>
            <a:ext cx="2184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2000" b="1" dirty="0" err="1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팀원협력</a:t>
            </a:r>
            <a:endParaRPr lang="en-US" sz="2000" b="1" i="0" u="none" strike="noStrike" dirty="0">
              <a:solidFill>
                <a:srgbClr val="3D8AD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6200" y="7696200"/>
            <a:ext cx="1244600" cy="1231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800" y="7594600"/>
            <a:ext cx="2374900" cy="2184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08200" y="7594600"/>
            <a:ext cx="2374900" cy="2184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2331700" y="9182100"/>
            <a:ext cx="2197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2000" b="0" i="0" u="none" strike="noStrike" dirty="0" smtClean="0">
                <a:solidFill>
                  <a:srgbClr val="3D8AD2"/>
                </a:solidFill>
                <a:ea typeface="Pretendard Bold"/>
              </a:rPr>
              <a:t>목표 중심</a:t>
            </a:r>
            <a:endParaRPr lang="en-US" sz="2000" b="0" i="0" u="none" strike="noStrike" dirty="0">
              <a:solidFill>
                <a:srgbClr val="3D8AD2"/>
              </a:solidFill>
              <a:latin typeface="Pretendard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4909800" y="9182100"/>
            <a:ext cx="2184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2000" b="0" i="0" u="none" strike="noStrike" dirty="0" smtClean="0">
                <a:solidFill>
                  <a:srgbClr val="3D8AD2"/>
                </a:solidFill>
                <a:ea typeface="Pretendard Bold"/>
              </a:rPr>
              <a:t>아이디어 및 계획</a:t>
            </a:r>
            <a:endParaRPr lang="en-US" sz="2000" b="0" i="0" u="none" strike="noStrike" dirty="0">
              <a:solidFill>
                <a:srgbClr val="3D8AD2"/>
              </a:solidFill>
              <a:latin typeface="Pretendard Bold"/>
            </a:endParaRP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01600" y="7696200"/>
            <a:ext cx="1244600" cy="1231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81300" y="7988300"/>
            <a:ext cx="1054100" cy="10541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5532100" y="368300"/>
            <a:ext cx="22733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2000" dirty="0" err="1">
                <a:solidFill>
                  <a:srgbClr val="3D8AD2"/>
                </a:solidFill>
                <a:latin typeface="Pretendard Medium"/>
              </a:rPr>
              <a:t>Forst</a:t>
            </a:r>
            <a:r>
              <a:rPr lang="en-US" altLang="ko-KR" sz="2000" dirty="0">
                <a:solidFill>
                  <a:srgbClr val="3D8AD2"/>
                </a:solidFill>
                <a:latin typeface="Pretendard Medium"/>
              </a:rPr>
              <a:t> Team Project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502150" y="1816100"/>
            <a:ext cx="963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altLang="ko-KR" sz="7200" dirty="0">
                <a:solidFill>
                  <a:srgbClr val="3D8AD2"/>
                </a:solidFill>
                <a:ea typeface="Pretendard SemiBold"/>
              </a:rPr>
              <a:t>Project </a:t>
            </a:r>
            <a:r>
              <a:rPr lang="ko-KR" altLang="en-US" sz="7200" dirty="0" smtClean="0">
                <a:solidFill>
                  <a:srgbClr val="3D8AD2"/>
                </a:solidFill>
                <a:ea typeface="Pretendard SemiBold"/>
              </a:rPr>
              <a:t>목표</a:t>
            </a:r>
            <a:endParaRPr lang="ko-KR" altLang="ko-KR" sz="7200" dirty="0">
              <a:solidFill>
                <a:srgbClr val="3D8AD2"/>
              </a:solidFill>
              <a:ea typeface="Pretendard Semi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21200"/>
            <a:ext cx="8534400" cy="525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00" y="-12700"/>
            <a:ext cx="18453100" cy="965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00" y="-12700"/>
            <a:ext cx="18453100" cy="965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749300" y="2425700"/>
            <a:ext cx="952500" cy="9398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7259300" y="1397000"/>
            <a:ext cx="241300" cy="749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7576800" y="1397000"/>
            <a:ext cx="241300" cy="749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6941800" y="1384300"/>
            <a:ext cx="241300" cy="749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810000" y="127000"/>
            <a:ext cx="109728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700" b="0" i="0" u="none" strike="noStrike" dirty="0" smtClean="0">
                <a:solidFill>
                  <a:srgbClr val="3D8AD2"/>
                </a:solidFill>
                <a:latin typeface="Pretendard Medium"/>
              </a:rPr>
              <a:t>02. Forest Project </a:t>
            </a:r>
            <a:r>
              <a:rPr lang="en-US" sz="1700" dirty="0" smtClean="0">
                <a:solidFill>
                  <a:srgbClr val="3D8AD2"/>
                </a:solidFill>
                <a:latin typeface="Pretendard Medium"/>
              </a:rPr>
              <a:t>Introduction</a:t>
            </a:r>
            <a:r>
              <a:rPr lang="en-US" sz="1700" b="0" i="0" u="none" strike="noStrike" dirty="0" smtClean="0">
                <a:solidFill>
                  <a:srgbClr val="3D8AD2"/>
                </a:solidFill>
                <a:latin typeface="Pretendard Medium"/>
              </a:rPr>
              <a:t> </a:t>
            </a:r>
            <a:endParaRPr lang="en-US" sz="1700" b="0" i="0" u="none" strike="noStrike" dirty="0">
              <a:solidFill>
                <a:srgbClr val="3D8AD2"/>
              </a:solidFill>
              <a:latin typeface="Pretendard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5532100" y="368300"/>
            <a:ext cx="22733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2000" dirty="0" err="1">
                <a:solidFill>
                  <a:srgbClr val="3D8AD2"/>
                </a:solidFill>
                <a:latin typeface="Pretendard Medium"/>
              </a:rPr>
              <a:t>Forst</a:t>
            </a:r>
            <a:r>
              <a:rPr lang="en-US" altLang="ko-KR" sz="2000" dirty="0">
                <a:solidFill>
                  <a:srgbClr val="3D8AD2"/>
                </a:solidFill>
                <a:latin typeface="Pretendard Medium"/>
              </a:rPr>
              <a:t> Team Project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0" name="TextBox 40"/>
          <p:cNvSpPr txBox="1"/>
          <p:nvPr/>
        </p:nvSpPr>
        <p:spPr>
          <a:xfrm>
            <a:off x="4318000" y="952500"/>
            <a:ext cx="963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altLang="ko-KR" sz="7200" dirty="0">
                <a:solidFill>
                  <a:srgbClr val="3D8AD2"/>
                </a:solidFill>
                <a:ea typeface="Pretendard SemiBold"/>
              </a:rPr>
              <a:t>Forest Team </a:t>
            </a:r>
            <a:r>
              <a:rPr lang="ko-KR" altLang="en-US" sz="7200" dirty="0" smtClean="0">
                <a:solidFill>
                  <a:srgbClr val="3D8AD2"/>
                </a:solidFill>
                <a:ea typeface="Pretendard SemiBold"/>
              </a:rPr>
              <a:t>소개</a:t>
            </a:r>
            <a:endParaRPr lang="ko-KR" altLang="ko-KR" sz="7200" dirty="0">
              <a:solidFill>
                <a:srgbClr val="3D8AD2"/>
              </a:solidFill>
              <a:ea typeface="Pretendard SemiBold"/>
            </a:endParaRPr>
          </a:p>
        </p:txBody>
      </p:sp>
      <p:pic>
        <p:nvPicPr>
          <p:cNvPr id="47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2425700"/>
            <a:ext cx="4165600" cy="7061200"/>
          </a:xfrm>
          <a:prstGeom prst="rect">
            <a:avLst/>
          </a:prstGeom>
        </p:spPr>
      </p:pic>
      <p:pic>
        <p:nvPicPr>
          <p:cNvPr id="48" name="Picture 3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51100" y="3323272"/>
            <a:ext cx="3238500" cy="660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9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3050" y="4314170"/>
            <a:ext cx="2476500" cy="2628900"/>
          </a:xfrm>
          <a:prstGeom prst="rect">
            <a:avLst/>
          </a:prstGeom>
        </p:spPr>
      </p:pic>
      <p:sp>
        <p:nvSpPr>
          <p:cNvPr id="51" name="TextBox 6"/>
          <p:cNvSpPr txBox="1"/>
          <p:nvPr/>
        </p:nvSpPr>
        <p:spPr>
          <a:xfrm>
            <a:off x="2222500" y="3492500"/>
            <a:ext cx="3441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endParaRPr lang="ko-KR" sz="3000" b="0" i="0" u="none" strike="noStrike" dirty="0">
              <a:solidFill>
                <a:srgbClr val="000000"/>
              </a:solidFill>
              <a:ea typeface="NanumSquareRoundOTF ExtraBold"/>
            </a:endParaRPr>
          </a:p>
        </p:txBody>
      </p:sp>
      <p:pic>
        <p:nvPicPr>
          <p:cNvPr id="52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600" y="2425700"/>
            <a:ext cx="4165600" cy="7061200"/>
          </a:xfrm>
          <a:prstGeom prst="rect">
            <a:avLst/>
          </a:prstGeom>
        </p:spPr>
      </p:pic>
      <p:pic>
        <p:nvPicPr>
          <p:cNvPr id="53" name="Picture 8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6099"/>
                    </a14:imgEffect>
                    <a14:imgEffect>
                      <a14:saturation sat="22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62850" y="3365500"/>
            <a:ext cx="3238500" cy="660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4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3850" y="4314170"/>
            <a:ext cx="2476500" cy="2594638"/>
          </a:xfrm>
          <a:prstGeom prst="rect">
            <a:avLst/>
          </a:prstGeom>
        </p:spPr>
      </p:pic>
      <p:sp>
        <p:nvSpPr>
          <p:cNvPr id="56" name="TextBox 11"/>
          <p:cNvSpPr txBox="1"/>
          <p:nvPr/>
        </p:nvSpPr>
        <p:spPr>
          <a:xfrm>
            <a:off x="7353300" y="3568700"/>
            <a:ext cx="3441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endParaRPr lang="en-US" sz="3000" b="0" i="0" u="none" strike="noStrike" dirty="0">
              <a:solidFill>
                <a:srgbClr val="000000"/>
              </a:solidFill>
              <a:latin typeface="NanumSquareRoundOTF ExtraBold"/>
            </a:endParaRPr>
          </a:p>
        </p:txBody>
      </p:sp>
      <p:pic>
        <p:nvPicPr>
          <p:cNvPr id="57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4700" y="2425700"/>
            <a:ext cx="4165600" cy="7061200"/>
          </a:xfrm>
          <a:prstGeom prst="rect">
            <a:avLst/>
          </a:prstGeom>
        </p:spPr>
      </p:pic>
      <p:pic>
        <p:nvPicPr>
          <p:cNvPr id="58" name="Picture 13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691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80950" y="3429000"/>
            <a:ext cx="3238500" cy="66040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9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30200" y="4298350"/>
            <a:ext cx="2501900" cy="2610458"/>
          </a:xfrm>
          <a:prstGeom prst="rect">
            <a:avLst/>
          </a:prstGeom>
        </p:spPr>
      </p:pic>
      <p:sp>
        <p:nvSpPr>
          <p:cNvPr id="61" name="TextBox 16"/>
          <p:cNvSpPr txBox="1"/>
          <p:nvPr/>
        </p:nvSpPr>
        <p:spPr>
          <a:xfrm>
            <a:off x="12680950" y="3492500"/>
            <a:ext cx="320675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altLang="en-US" sz="2800" b="0" i="0" u="none" strike="noStrike" dirty="0" smtClean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정 강 철</a:t>
            </a:r>
            <a:endParaRPr lang="ko-KR" sz="2800" b="0" i="0" u="none" strike="noStrike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63" name="TextBox 18"/>
          <p:cNvSpPr txBox="1"/>
          <p:nvPr/>
        </p:nvSpPr>
        <p:spPr>
          <a:xfrm>
            <a:off x="2095500" y="7356336"/>
            <a:ext cx="3848100" cy="205436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ctr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rgbClr val="000000"/>
                </a:solidFill>
                <a:ea typeface="Noto Sans CJK KR Regular"/>
              </a:rPr>
              <a:t>Spring</a:t>
            </a:r>
          </a:p>
          <a:p>
            <a:pPr marL="342900" lvl="0" indent="-342900" algn="ctr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 smtClean="0">
                <a:solidFill>
                  <a:srgbClr val="000000"/>
                </a:solidFill>
                <a:ea typeface="Noto Sans CJK KR Regular"/>
              </a:rPr>
              <a:t>VSCode</a:t>
            </a:r>
            <a:endParaRPr lang="en-US" altLang="ko-KR" sz="2000" dirty="0" smtClean="0">
              <a:solidFill>
                <a:srgbClr val="000000"/>
              </a:solidFill>
              <a:ea typeface="Noto Sans CJK KR Regular"/>
            </a:endParaRPr>
          </a:p>
          <a:p>
            <a:pPr marL="342900" lvl="0" indent="-342900" algn="ctr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rgbClr val="000000"/>
                </a:solidFill>
                <a:ea typeface="Noto Sans CJK KR Regular"/>
              </a:rPr>
              <a:t>HTML</a:t>
            </a:r>
          </a:p>
          <a:p>
            <a:pPr marL="342900" lvl="0" indent="-342900" algn="ctr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rgbClr val="000000"/>
                </a:solidFill>
                <a:ea typeface="Noto Sans CJK KR Regular"/>
              </a:rPr>
              <a:t>CSS</a:t>
            </a:r>
          </a:p>
          <a:p>
            <a:pPr marL="342900" lvl="0" indent="-342900" algn="ctr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rgbClr val="000000"/>
                </a:solidFill>
                <a:ea typeface="Noto Sans CJK KR Regular"/>
              </a:rPr>
              <a:t>JavaScript</a:t>
            </a:r>
          </a:p>
          <a:p>
            <a:pPr marL="342900" lvl="0" indent="-342900" algn="ctr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 smtClean="0">
                <a:solidFill>
                  <a:srgbClr val="000000"/>
                </a:solidFill>
                <a:ea typeface="Noto Sans CJK KR Regular"/>
              </a:rPr>
              <a:t>lntellij</a:t>
            </a:r>
            <a:r>
              <a:rPr lang="en-US" altLang="ko-KR" sz="2000" dirty="0" smtClean="0">
                <a:solidFill>
                  <a:srgbClr val="000000"/>
                </a:solidFill>
                <a:ea typeface="Noto Sans CJK KR Regular"/>
              </a:rPr>
              <a:t/>
            </a:r>
            <a:br>
              <a:rPr lang="en-US" altLang="ko-KR" sz="2000" dirty="0" smtClean="0">
                <a:solidFill>
                  <a:srgbClr val="000000"/>
                </a:solidFill>
                <a:ea typeface="Noto Sans CJK KR Regular"/>
              </a:rPr>
            </a:br>
            <a:endParaRPr lang="ko-KR" sz="2000" b="0" i="0" u="none" strike="noStrike" dirty="0">
              <a:solidFill>
                <a:srgbClr val="000000"/>
              </a:solidFill>
              <a:ea typeface="Noto Sans CJK KR Regula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88300" y="3438481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Pretendard Bold" panose="020B0600000101010101" charset="-127"/>
                <a:ea typeface="Pretendard Bold" panose="020B0600000101010101" charset="-127"/>
              </a:rPr>
              <a:t>남 재 우</a:t>
            </a:r>
            <a:endParaRPr lang="ko-KR" altLang="en-US" sz="28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43850" y="2602925"/>
            <a:ext cx="2476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>팀 원</a:t>
            </a:r>
            <a:endParaRPr lang="ko-KR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3030200" y="2634963"/>
            <a:ext cx="2476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>팀 원</a:t>
            </a:r>
            <a:endParaRPr lang="ko-KR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813050" y="2602925"/>
            <a:ext cx="2476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>팀 장</a:t>
            </a:r>
            <a:endParaRPr lang="ko-KR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51200" y="3365500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Pretendard Bold" panose="020B0600000101010101" charset="-127"/>
                <a:ea typeface="Pretendard Bold" panose="020B0600000101010101" charset="-127"/>
              </a:rPr>
              <a:t>오 정 재</a:t>
            </a:r>
            <a:endParaRPr lang="ko-KR" altLang="en-US" sz="28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81" name="TextBox 18"/>
          <p:cNvSpPr txBox="1"/>
          <p:nvPr/>
        </p:nvSpPr>
        <p:spPr>
          <a:xfrm>
            <a:off x="7226300" y="7356336"/>
            <a:ext cx="3848100" cy="182576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ctr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0000"/>
                </a:solidFill>
                <a:ea typeface="Noto Sans CJK KR Regular"/>
              </a:rPr>
              <a:t>Spring</a:t>
            </a:r>
          </a:p>
          <a:p>
            <a:pPr marL="342900" lvl="0" indent="-342900" algn="ctr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rgbClr val="000000"/>
                </a:solidFill>
                <a:ea typeface="Noto Sans CJK KR Regular"/>
              </a:rPr>
              <a:t>VSCode</a:t>
            </a:r>
            <a:endParaRPr lang="en-US" altLang="ko-KR" sz="2000" dirty="0">
              <a:solidFill>
                <a:srgbClr val="000000"/>
              </a:solidFill>
              <a:ea typeface="Noto Sans CJK KR Regular"/>
            </a:endParaRPr>
          </a:p>
          <a:p>
            <a:pPr marL="342900" lvl="0" indent="-342900" algn="ctr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0000"/>
                </a:solidFill>
                <a:ea typeface="Noto Sans CJK KR Regular"/>
              </a:rPr>
              <a:t>HTML</a:t>
            </a:r>
          </a:p>
          <a:p>
            <a:pPr marL="342900" lvl="0" indent="-342900" algn="ctr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0000"/>
                </a:solidFill>
                <a:ea typeface="Noto Sans CJK KR Regular"/>
              </a:rPr>
              <a:t>CSS</a:t>
            </a:r>
          </a:p>
          <a:p>
            <a:pPr marL="342900" lvl="0" indent="-342900" algn="ctr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0000"/>
                </a:solidFill>
                <a:ea typeface="Noto Sans CJK KR Regular"/>
              </a:rPr>
              <a:t>JavaScript</a:t>
            </a:r>
          </a:p>
          <a:p>
            <a:pPr marL="342900" lvl="0" indent="-342900" algn="ctr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rgbClr val="000000"/>
                </a:solidFill>
                <a:ea typeface="Noto Sans CJK KR Regular"/>
              </a:rPr>
              <a:t>lntellij</a:t>
            </a:r>
            <a:endParaRPr lang="ko-KR" sz="2000" b="0" i="0" u="none" strike="noStrike" dirty="0">
              <a:solidFill>
                <a:srgbClr val="000000"/>
              </a:solidFill>
              <a:ea typeface="Noto Sans CJK KR Regular"/>
            </a:endParaRPr>
          </a:p>
        </p:txBody>
      </p:sp>
      <p:sp>
        <p:nvSpPr>
          <p:cNvPr id="85" name="TextBox 18"/>
          <p:cNvSpPr txBox="1"/>
          <p:nvPr/>
        </p:nvSpPr>
        <p:spPr>
          <a:xfrm>
            <a:off x="12420600" y="7392432"/>
            <a:ext cx="3848100" cy="168806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ctr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0000"/>
                </a:solidFill>
                <a:ea typeface="Noto Sans CJK KR Regular"/>
              </a:rPr>
              <a:t>Spring</a:t>
            </a:r>
          </a:p>
          <a:p>
            <a:pPr marL="342900" lvl="0" indent="-342900" algn="ctr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rgbClr val="000000"/>
                </a:solidFill>
                <a:ea typeface="Noto Sans CJK KR Regular"/>
              </a:rPr>
              <a:t>VSCode</a:t>
            </a:r>
            <a:endParaRPr lang="en-US" altLang="ko-KR" sz="2000" dirty="0">
              <a:solidFill>
                <a:srgbClr val="000000"/>
              </a:solidFill>
              <a:ea typeface="Noto Sans CJK KR Regular"/>
            </a:endParaRPr>
          </a:p>
          <a:p>
            <a:pPr marL="342900" lvl="0" indent="-342900" algn="ctr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0000"/>
                </a:solidFill>
                <a:ea typeface="Noto Sans CJK KR Regular"/>
              </a:rPr>
              <a:t>HTML</a:t>
            </a:r>
          </a:p>
          <a:p>
            <a:pPr marL="342900" lvl="0" indent="-342900" algn="ctr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0000"/>
                </a:solidFill>
                <a:ea typeface="Noto Sans CJK KR Regular"/>
              </a:rPr>
              <a:t>CSS</a:t>
            </a:r>
          </a:p>
          <a:p>
            <a:pPr marL="342900" lvl="0" indent="-342900" algn="ctr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0000"/>
                </a:solidFill>
                <a:ea typeface="Noto Sans CJK KR Regular"/>
              </a:rPr>
              <a:t>JavaScript</a:t>
            </a:r>
          </a:p>
          <a:p>
            <a:pPr marL="342900" lvl="0" indent="-342900" algn="ctr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rgbClr val="000000"/>
                </a:solidFill>
                <a:ea typeface="Noto Sans CJK KR Regular"/>
              </a:rPr>
              <a:t>lntellij</a:t>
            </a:r>
            <a:endParaRPr lang="ko-KR" sz="2000" b="0" i="0" u="none" strike="noStrike" dirty="0">
              <a:solidFill>
                <a:srgbClr val="000000"/>
              </a:solidFill>
              <a:ea typeface="Noto Sans CJK KR Regular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050" y="4353004"/>
            <a:ext cx="2476500" cy="255580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850" y="4330699"/>
            <a:ext cx="2476500" cy="25781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200" y="4314170"/>
            <a:ext cx="2476500" cy="259463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TextBox 16"/>
          <p:cNvSpPr txBox="1"/>
          <p:nvPr/>
        </p:nvSpPr>
        <p:spPr>
          <a:xfrm>
            <a:off x="13849350" y="7069836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담당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8674100" y="70231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담당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524250" y="6987004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담당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00" y="-12700"/>
            <a:ext cx="18453100" cy="96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900" y="3708400"/>
            <a:ext cx="18453100" cy="670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00" y="-12700"/>
            <a:ext cx="18453100" cy="965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749300" y="2425700"/>
            <a:ext cx="952500" cy="939800"/>
          </a:xfrm>
          <a:prstGeom prst="rect">
            <a:avLst/>
          </a:prstGeom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7259300" y="1397000"/>
            <a:ext cx="241300" cy="749300"/>
          </a:xfrm>
          <a:prstGeom prst="rect">
            <a:avLst/>
          </a:prstGeom>
        </p:spPr>
      </p:pic>
      <p:pic>
        <p:nvPicPr>
          <p:cNvPr id="7" name="Picture 9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7576800" y="1397000"/>
            <a:ext cx="241300" cy="749300"/>
          </a:xfrm>
          <a:prstGeom prst="rect">
            <a:avLst/>
          </a:prstGeom>
        </p:spPr>
      </p:pic>
      <p:pic>
        <p:nvPicPr>
          <p:cNvPr id="8" name="Picture 10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6941800" y="1384300"/>
            <a:ext cx="241300" cy="749300"/>
          </a:xfrm>
          <a:prstGeom prst="rect">
            <a:avLst/>
          </a:prstGeom>
        </p:spPr>
      </p:pic>
      <p:sp>
        <p:nvSpPr>
          <p:cNvPr id="9" name="TextBox 11"/>
          <p:cNvSpPr txBox="1"/>
          <p:nvPr/>
        </p:nvSpPr>
        <p:spPr>
          <a:xfrm>
            <a:off x="2438400" y="190500"/>
            <a:ext cx="12877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700" dirty="0" smtClean="0">
                <a:solidFill>
                  <a:srgbClr val="3D8AD2"/>
                </a:solidFill>
                <a:latin typeface="Pretendard Medium"/>
              </a:rPr>
              <a:t>03. </a:t>
            </a:r>
            <a:r>
              <a:rPr lang="en-US" altLang="ko-KR" dirty="0">
                <a:solidFill>
                  <a:srgbClr val="3D8AD2"/>
                </a:solidFill>
                <a:latin typeface="Pretendard SemiBold"/>
              </a:rPr>
              <a:t>Forest </a:t>
            </a:r>
            <a:r>
              <a:rPr lang="en-US" altLang="ko-KR" dirty="0" smtClean="0">
                <a:solidFill>
                  <a:srgbClr val="3D8AD2"/>
                </a:solidFill>
                <a:latin typeface="Pretendard SemiBold"/>
              </a:rPr>
              <a:t>Team </a:t>
            </a:r>
            <a:r>
              <a:rPr lang="en-US" sz="1700" dirty="0" smtClean="0">
                <a:solidFill>
                  <a:srgbClr val="3D8AD2"/>
                </a:solidFill>
                <a:latin typeface="Pretendard Medium"/>
              </a:rPr>
              <a:t>Keyword </a:t>
            </a:r>
            <a:r>
              <a:rPr lang="en-US" sz="1700" dirty="0">
                <a:solidFill>
                  <a:srgbClr val="3D8AD2"/>
                </a:solidFill>
                <a:latin typeface="Pretendard Medium"/>
              </a:rPr>
              <a:t>Details</a:t>
            </a:r>
            <a:endParaRPr lang="en-US" sz="1700" b="0" i="0" u="none" strike="noStrike" dirty="0">
              <a:solidFill>
                <a:srgbClr val="3D8AD2"/>
              </a:solidFill>
              <a:latin typeface="Pretendard Medium"/>
            </a:endParaRPr>
          </a:p>
        </p:txBody>
      </p:sp>
      <p:sp>
        <p:nvSpPr>
          <p:cNvPr id="10" name="TextBox 12"/>
          <p:cNvSpPr txBox="1"/>
          <p:nvPr/>
        </p:nvSpPr>
        <p:spPr>
          <a:xfrm>
            <a:off x="15532100" y="368300"/>
            <a:ext cx="22733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2000" dirty="0" err="1">
                <a:solidFill>
                  <a:srgbClr val="3D8AD2"/>
                </a:solidFill>
                <a:latin typeface="Pretendard Medium"/>
              </a:rPr>
              <a:t>Forst</a:t>
            </a:r>
            <a:r>
              <a:rPr lang="en-US" altLang="ko-KR" sz="2000" dirty="0">
                <a:solidFill>
                  <a:srgbClr val="3D8AD2"/>
                </a:solidFill>
                <a:latin typeface="Pretendard Medium"/>
              </a:rPr>
              <a:t> Team Project</a:t>
            </a:r>
          </a:p>
        </p:txBody>
      </p:sp>
      <p:pic>
        <p:nvPicPr>
          <p:cNvPr id="12" name="Picture 14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2209800" y="4114800"/>
            <a:ext cx="6096000" cy="5816600"/>
          </a:xfrm>
          <a:prstGeom prst="rect">
            <a:avLst/>
          </a:prstGeom>
        </p:spPr>
      </p:pic>
      <p:pic>
        <p:nvPicPr>
          <p:cNvPr id="13" name="Picture 15"/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9363529" y="4114800"/>
            <a:ext cx="6096000" cy="5816600"/>
          </a:xfrm>
          <a:prstGeom prst="rect">
            <a:avLst/>
          </a:prstGeom>
        </p:spPr>
      </p:pic>
      <p:pic>
        <p:nvPicPr>
          <p:cNvPr id="20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8800" y="4813300"/>
            <a:ext cx="1143000" cy="1130300"/>
          </a:xfrm>
          <a:prstGeom prst="rect">
            <a:avLst/>
          </a:prstGeom>
        </p:spPr>
      </p:pic>
      <p:pic>
        <p:nvPicPr>
          <p:cNvPr id="21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4400" y="8013700"/>
            <a:ext cx="1143000" cy="977900"/>
          </a:xfrm>
          <a:prstGeom prst="rect">
            <a:avLst/>
          </a:prstGeom>
        </p:spPr>
      </p:pic>
      <p:pic>
        <p:nvPicPr>
          <p:cNvPr id="23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73400" y="5600700"/>
            <a:ext cx="1143000" cy="1130300"/>
          </a:xfrm>
          <a:prstGeom prst="rect">
            <a:avLst/>
          </a:prstGeom>
        </p:spPr>
      </p:pic>
      <p:sp>
        <p:nvSpPr>
          <p:cNvPr id="25" name="TextBox 27"/>
          <p:cNvSpPr txBox="1"/>
          <p:nvPr/>
        </p:nvSpPr>
        <p:spPr>
          <a:xfrm>
            <a:off x="3556000" y="5981700"/>
            <a:ext cx="3403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dirty="0" smtClean="0">
                <a:solidFill>
                  <a:srgbClr val="3D8AD2"/>
                </a:solidFill>
                <a:ea typeface="Pretendard Bold"/>
              </a:rPr>
              <a:t>목표 중심</a:t>
            </a:r>
            <a:endParaRPr lang="ko-KR" sz="2400" b="0" i="0" u="none" strike="noStrike" dirty="0">
              <a:solidFill>
                <a:srgbClr val="3D8AD2"/>
              </a:solidFill>
              <a:ea typeface="Pretendard Bold"/>
            </a:endParaRPr>
          </a:p>
        </p:txBody>
      </p:sp>
      <p:sp>
        <p:nvSpPr>
          <p:cNvPr id="26" name="TextBox 28"/>
          <p:cNvSpPr txBox="1"/>
          <p:nvPr/>
        </p:nvSpPr>
        <p:spPr>
          <a:xfrm>
            <a:off x="10747829" y="5981700"/>
            <a:ext cx="3327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 smtClean="0">
                <a:solidFill>
                  <a:srgbClr val="FFFFFF"/>
                </a:solidFill>
                <a:ea typeface="Pretendard Bold"/>
              </a:rPr>
              <a:t>아이디어 및 계획</a:t>
            </a:r>
            <a:endParaRPr lang="ko-KR" sz="2400" b="0" i="0" u="none" strike="noStrike" dirty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28" name="TextBox 30"/>
          <p:cNvSpPr txBox="1"/>
          <p:nvPr/>
        </p:nvSpPr>
        <p:spPr>
          <a:xfrm>
            <a:off x="3352800" y="6330950"/>
            <a:ext cx="3911600" cy="18986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en-US" sz="1900" dirty="0" smtClean="0">
                <a:solidFill>
                  <a:srgbClr val="000000"/>
                </a:solidFill>
                <a:latin typeface="Pretendard Light"/>
              </a:rPr>
              <a:t>Java, Spring, MySQL, HTML, CSS, JavaScript </a:t>
            </a:r>
            <a:r>
              <a:rPr lang="ko-KR" altLang="en-US" sz="1900" dirty="0" smtClean="0">
                <a:solidFill>
                  <a:srgbClr val="000000"/>
                </a:solidFill>
                <a:latin typeface="Pretendard Light"/>
              </a:rPr>
              <a:t>등 최신 웹 기술을 활용하여 안정적이고</a:t>
            </a:r>
            <a:r>
              <a:rPr lang="en-US" altLang="ko-KR" sz="1900" dirty="0" smtClean="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altLang="en-US" sz="1900" dirty="0" smtClean="0">
                <a:solidFill>
                  <a:srgbClr val="000000"/>
                </a:solidFill>
                <a:latin typeface="Pretendard Light"/>
              </a:rPr>
              <a:t>효율적인 서비스를 제공할 것</a:t>
            </a:r>
            <a:r>
              <a:rPr lang="en-US" altLang="ko-KR" sz="1900" dirty="0">
                <a:solidFill>
                  <a:srgbClr val="000000"/>
                </a:solidFill>
                <a:latin typeface="Pretendard Light"/>
              </a:rPr>
              <a:t>.</a:t>
            </a:r>
            <a:endParaRPr lang="en-US" sz="19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29" name="TextBox 31"/>
          <p:cNvSpPr txBox="1"/>
          <p:nvPr/>
        </p:nvSpPr>
        <p:spPr>
          <a:xfrm>
            <a:off x="10604500" y="6330950"/>
            <a:ext cx="3721099" cy="20129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altLang="en-US" sz="1900" b="0" i="0" u="none" strike="noStrike" dirty="0" smtClean="0">
                <a:solidFill>
                  <a:srgbClr val="FFFFFF"/>
                </a:solidFill>
                <a:latin typeface="Pretendard Light"/>
              </a:rPr>
              <a:t>기능 개발을 단계적으로 진행하며</a:t>
            </a:r>
            <a:r>
              <a:rPr lang="en-US" altLang="ko-KR" sz="1900" b="0" i="0" u="none" strike="noStrike" dirty="0" smtClean="0">
                <a:solidFill>
                  <a:srgbClr val="FFFFFF"/>
                </a:solidFill>
                <a:latin typeface="Pretendard Light"/>
              </a:rPr>
              <a:t>, </a:t>
            </a:r>
            <a:r>
              <a:rPr lang="ko-KR" altLang="en-US" sz="1900" b="0" i="0" u="none" strike="noStrike" dirty="0" smtClean="0">
                <a:solidFill>
                  <a:srgbClr val="FFFFFF"/>
                </a:solidFill>
                <a:latin typeface="Pretendard Light"/>
              </a:rPr>
              <a:t>우선 홈페이지와 주요 정보 제공 페이지를 먼저 개발하고 이후 사용자 피드백을 통해 개선할 예정</a:t>
            </a:r>
            <a:endParaRPr lang="en-US" sz="19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pic>
        <p:nvPicPr>
          <p:cNvPr id="32" name="Picture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16500" y="5105400"/>
            <a:ext cx="482600" cy="482600"/>
          </a:xfrm>
          <a:prstGeom prst="rect">
            <a:avLst/>
          </a:prstGeom>
        </p:spPr>
      </p:pic>
      <p:sp>
        <p:nvSpPr>
          <p:cNvPr id="33" name="TextBox 35"/>
          <p:cNvSpPr txBox="1"/>
          <p:nvPr/>
        </p:nvSpPr>
        <p:spPr>
          <a:xfrm>
            <a:off x="5016500" y="5156200"/>
            <a:ext cx="495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900" dirty="0">
                <a:solidFill>
                  <a:srgbClr val="FFFFFF"/>
                </a:solidFill>
                <a:latin typeface="Pretendard SemiBold"/>
              </a:rPr>
              <a:t>1</a:t>
            </a:r>
            <a:endParaRPr lang="en-US" sz="1900" b="0" i="0" u="none" strike="noStrike" dirty="0">
              <a:solidFill>
                <a:srgbClr val="FFFFFF"/>
              </a:solidFill>
              <a:latin typeface="Pretendard SemiBold"/>
            </a:endParaRPr>
          </a:p>
        </p:txBody>
      </p:sp>
      <p:pic>
        <p:nvPicPr>
          <p:cNvPr id="34" name="Picture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82929" y="5105400"/>
            <a:ext cx="482600" cy="482600"/>
          </a:xfrm>
          <a:prstGeom prst="rect">
            <a:avLst/>
          </a:prstGeom>
        </p:spPr>
      </p:pic>
      <p:sp>
        <p:nvSpPr>
          <p:cNvPr id="35" name="TextBox 38"/>
          <p:cNvSpPr txBox="1"/>
          <p:nvPr/>
        </p:nvSpPr>
        <p:spPr>
          <a:xfrm>
            <a:off x="12170229" y="5156200"/>
            <a:ext cx="495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900" dirty="0">
                <a:solidFill>
                  <a:srgbClr val="3D8AD2"/>
                </a:solidFill>
                <a:latin typeface="Pretendard SemiBold"/>
              </a:rPr>
              <a:t>2</a:t>
            </a:r>
            <a:endParaRPr lang="en-US" sz="1900" b="0" i="0" u="none" strike="noStrike" dirty="0">
              <a:solidFill>
                <a:srgbClr val="3D8AD2"/>
              </a:solidFill>
              <a:latin typeface="Pretendard SemiBold"/>
            </a:endParaRPr>
          </a:p>
        </p:txBody>
      </p:sp>
      <p:sp>
        <p:nvSpPr>
          <p:cNvPr id="37" name="TextBox 40"/>
          <p:cNvSpPr txBox="1"/>
          <p:nvPr/>
        </p:nvSpPr>
        <p:spPr>
          <a:xfrm>
            <a:off x="4057650" y="1720850"/>
            <a:ext cx="963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altLang="ko-KR" sz="7200" dirty="0">
                <a:solidFill>
                  <a:srgbClr val="3D8AD2"/>
                </a:solidFill>
                <a:ea typeface="Pretendard SemiBold"/>
              </a:rPr>
              <a:t>Forest Team </a:t>
            </a:r>
            <a:r>
              <a:rPr lang="ko-KR" altLang="en-US" sz="7200" dirty="0" smtClean="0">
                <a:solidFill>
                  <a:srgbClr val="3D8AD2"/>
                </a:solidFill>
                <a:ea typeface="Pretendard SemiBold"/>
              </a:rPr>
              <a:t>키워드</a:t>
            </a:r>
            <a:endParaRPr lang="ko-KR" altLang="ko-KR" sz="7200" dirty="0">
              <a:solidFill>
                <a:srgbClr val="3D8AD2"/>
              </a:solidFill>
              <a:ea typeface="Pretendard SemiBold"/>
            </a:endParaRPr>
          </a:p>
        </p:txBody>
      </p:sp>
      <p:pic>
        <p:nvPicPr>
          <p:cNvPr id="38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35500" y="8128000"/>
            <a:ext cx="1244600" cy="1231900"/>
          </a:xfrm>
          <a:prstGeom prst="rect">
            <a:avLst/>
          </a:prstGeom>
        </p:spPr>
      </p:pic>
      <p:pic>
        <p:nvPicPr>
          <p:cNvPr id="39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97179" y="8394700"/>
            <a:ext cx="10541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8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00" y="-12700"/>
            <a:ext cx="18453100" cy="96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900" y="2549814"/>
            <a:ext cx="18453100" cy="7823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323953" y="1165514"/>
            <a:ext cx="952500" cy="9398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7259300" y="1397000"/>
            <a:ext cx="241300" cy="749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7576800" y="1397000"/>
            <a:ext cx="241300" cy="749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6941800" y="1384300"/>
            <a:ext cx="241300" cy="749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572000" y="0"/>
            <a:ext cx="8381999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700" dirty="0" smtClean="0">
                <a:solidFill>
                  <a:srgbClr val="3D8AD2"/>
                </a:solidFill>
                <a:latin typeface="Pretendard Medium"/>
              </a:rPr>
              <a:t>04. Forest Web </a:t>
            </a:r>
            <a:r>
              <a:rPr lang="en-US" sz="1700" dirty="0">
                <a:solidFill>
                  <a:srgbClr val="3D8AD2"/>
                </a:solidFill>
                <a:latin typeface="Pretendard Medium"/>
              </a:rPr>
              <a:t>Development Usage Program</a:t>
            </a:r>
            <a:endParaRPr lang="en-US" sz="1700" b="0" i="0" u="none" strike="noStrike" dirty="0">
              <a:solidFill>
                <a:srgbClr val="3D8AD2"/>
              </a:solidFill>
              <a:latin typeface="Pretendard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532100" y="368300"/>
            <a:ext cx="22733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2000" dirty="0" err="1">
                <a:solidFill>
                  <a:srgbClr val="3D8AD2"/>
                </a:solidFill>
                <a:latin typeface="Pretendard Medium"/>
              </a:rPr>
              <a:t>Forst</a:t>
            </a:r>
            <a:r>
              <a:rPr lang="en-US" altLang="ko-KR" sz="2000" dirty="0">
                <a:solidFill>
                  <a:srgbClr val="3D8AD2"/>
                </a:solidFill>
                <a:latin typeface="Pretendard Medium"/>
              </a:rPr>
              <a:t> Team Project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2963" y="2816044"/>
            <a:ext cx="7022071" cy="182395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2963" y="4967600"/>
            <a:ext cx="7150100" cy="1763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329378" y="2935600"/>
            <a:ext cx="1332471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5329"/>
              </a:lnSpc>
            </a:pPr>
            <a:r>
              <a:rPr lang="ko-KR" altLang="en-US" sz="2400" b="0" i="0" u="none" strike="noStrike" dirty="0" smtClean="0">
                <a:solidFill>
                  <a:srgbClr val="0E6BC2"/>
                </a:solidFill>
                <a:latin typeface="Pretendard Bold" panose="020B0600000101010101" charset="-127"/>
                <a:ea typeface="Pretendard Bold" panose="020B0600000101010101" charset="-127"/>
              </a:rPr>
              <a:t>서버 개발</a:t>
            </a:r>
            <a:r>
              <a:rPr lang="en-US" sz="2400" b="0" i="0" u="none" strike="noStrike" dirty="0" smtClean="0">
                <a:solidFill>
                  <a:srgbClr val="0E6BC2"/>
                </a:solidFill>
                <a:latin typeface="Pretendard Bold"/>
              </a:rPr>
              <a:t>.</a:t>
            </a:r>
            <a:endParaRPr lang="en-US" sz="2400" b="0" i="0" u="none" strike="noStrike" dirty="0">
              <a:solidFill>
                <a:srgbClr val="0E6BC2"/>
              </a:solidFill>
              <a:latin typeface="Pretendard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306048" y="3433495"/>
            <a:ext cx="6070600" cy="104371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32800"/>
              </a:lnSpc>
            </a:pPr>
            <a:r>
              <a:rPr lang="en-US" altLang="ko-KR" dirty="0"/>
              <a:t>Java, Spring, MySQL </a:t>
            </a:r>
            <a:r>
              <a:rPr lang="ko-KR" altLang="en-US" dirty="0"/>
              <a:t>등을 사용하여 안정적이고 확장성 있는 서버 사이드 </a:t>
            </a:r>
            <a:r>
              <a:rPr lang="ko-KR" altLang="en-US" dirty="0" err="1"/>
              <a:t>로직을</a:t>
            </a:r>
            <a:r>
              <a:rPr lang="ko-KR" altLang="en-US" dirty="0"/>
              <a:t> 구현하고</a:t>
            </a:r>
            <a:r>
              <a:rPr lang="en-US" altLang="ko-KR" dirty="0"/>
              <a:t>, </a:t>
            </a:r>
            <a:r>
              <a:rPr lang="ko-KR" altLang="en-US" dirty="0"/>
              <a:t>데이터베이스를 효율적으로 관리합니다</a:t>
            </a:r>
            <a:r>
              <a:rPr lang="en-US" altLang="ko-KR" dirty="0" smtClean="0"/>
              <a:t>.</a:t>
            </a:r>
            <a:endParaRPr lang="en-US" sz="18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6163" y="2957486"/>
            <a:ext cx="571500" cy="6985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9722363" y="3211486"/>
            <a:ext cx="4064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5329"/>
              </a:lnSpc>
            </a:pPr>
            <a:r>
              <a:rPr lang="en-US" sz="2100" b="0" i="0" u="none" strike="noStrike">
                <a:solidFill>
                  <a:srgbClr val="FFFFFF"/>
                </a:solidFill>
                <a:latin typeface="Pretendard Bold"/>
              </a:rPr>
              <a:t>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331963" y="5332793"/>
            <a:ext cx="2868474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5329"/>
              </a:lnSpc>
            </a:pPr>
            <a:r>
              <a:rPr lang="ko-KR" altLang="en-US" sz="2400" b="0" i="0" u="none" strike="noStrike" dirty="0" smtClean="0">
                <a:solidFill>
                  <a:srgbClr val="0E6BC2"/>
                </a:solidFill>
                <a:ea typeface="Pretendard Bold"/>
              </a:rPr>
              <a:t>사용자 인터페이스 개발</a:t>
            </a:r>
            <a:r>
              <a:rPr lang="en-US" sz="2400" b="0" i="0" u="none" strike="noStrike" dirty="0" smtClean="0">
                <a:solidFill>
                  <a:srgbClr val="0E6BC2"/>
                </a:solidFill>
                <a:latin typeface="Pretendard Bold"/>
              </a:rPr>
              <a:t>.</a:t>
            </a:r>
            <a:endParaRPr lang="en-US" sz="2400" b="0" i="0" u="none" strike="noStrike" dirty="0">
              <a:solidFill>
                <a:srgbClr val="0E6BC2"/>
              </a:solidFill>
              <a:latin typeface="Pretendard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230458" y="5869301"/>
            <a:ext cx="6070600" cy="68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32800"/>
              </a:lnSpc>
            </a:pPr>
            <a:r>
              <a:rPr lang="en-US" altLang="ko-KR" dirty="0"/>
              <a:t>HTML, CSS, </a:t>
            </a:r>
            <a:r>
              <a:rPr lang="en-US" altLang="ko-KR" dirty="0" smtClean="0"/>
              <a:t>JavaScript </a:t>
            </a:r>
            <a:r>
              <a:rPr lang="ko-KR" altLang="en-US" dirty="0"/>
              <a:t>등을 사용하여 직관적이고 </a:t>
            </a:r>
            <a:r>
              <a:rPr lang="ko-KR" altLang="en-US" dirty="0" err="1"/>
              <a:t>반응성</a:t>
            </a:r>
            <a:r>
              <a:rPr lang="ko-KR" altLang="en-US" dirty="0"/>
              <a:t> 좋은 사용자 인터페이스를 </a:t>
            </a:r>
            <a:r>
              <a:rPr lang="ko-KR" altLang="en-US" dirty="0" smtClean="0"/>
              <a:t>구축합니다</a:t>
            </a:r>
            <a:r>
              <a:rPr lang="en-US" sz="1800" b="0" i="0" u="none" strike="noStrike" dirty="0" smtClean="0">
                <a:solidFill>
                  <a:srgbClr val="000000"/>
                </a:solidFill>
                <a:latin typeface="Pretendard Light"/>
              </a:rPr>
              <a:t>.</a:t>
            </a:r>
            <a:r>
              <a:rPr lang="en-US" sz="18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463" y="5018400"/>
            <a:ext cx="571500" cy="6985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9722363" y="5272400"/>
            <a:ext cx="4064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5329"/>
              </a:lnSpc>
            </a:pPr>
            <a:r>
              <a:rPr lang="en-US" sz="2100" b="0" i="0" u="none" strike="noStrike">
                <a:solidFill>
                  <a:srgbClr val="FFFFFF"/>
                </a:solidFill>
                <a:latin typeface="Pretendard Bold"/>
              </a:rPr>
              <a:t>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204040" y="1069908"/>
            <a:ext cx="963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altLang="ko-KR" sz="7200" dirty="0">
                <a:solidFill>
                  <a:srgbClr val="3D8AD2"/>
                </a:solidFill>
                <a:ea typeface="Pretendard SemiBold"/>
              </a:rPr>
              <a:t>Web </a:t>
            </a:r>
            <a:r>
              <a:rPr lang="ko-KR" altLang="en-US" sz="7200" dirty="0">
                <a:solidFill>
                  <a:srgbClr val="3D8AD2"/>
                </a:solidFill>
                <a:ea typeface="Pretendard SemiBold"/>
              </a:rPr>
              <a:t>개발 사용 프로그램</a:t>
            </a:r>
            <a:endParaRPr lang="ko-KR" altLang="ko-KR" sz="7200" dirty="0">
              <a:solidFill>
                <a:srgbClr val="3D8AD2"/>
              </a:solidFill>
              <a:ea typeface="Pretendard SemiBold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44" y="4956002"/>
            <a:ext cx="1878299" cy="1178098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919" y="5003800"/>
            <a:ext cx="2057400" cy="11303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823" y="5015322"/>
            <a:ext cx="2104209" cy="1118778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00" y="4945045"/>
            <a:ext cx="2056703" cy="1189055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533" y="2856278"/>
            <a:ext cx="1851238" cy="1403706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805" y="2796561"/>
            <a:ext cx="1851238" cy="139065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044" y="2816044"/>
            <a:ext cx="1978841" cy="138588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01" y="2796561"/>
            <a:ext cx="2056703" cy="134064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013" y="7234236"/>
            <a:ext cx="1977987" cy="147544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78" y="7234236"/>
            <a:ext cx="1673409" cy="1445008"/>
          </a:xfrm>
          <a:prstGeom prst="rect">
            <a:avLst/>
          </a:prstGeom>
        </p:spPr>
      </p:pic>
      <p:pic>
        <p:nvPicPr>
          <p:cNvPr id="37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2963" y="7349206"/>
            <a:ext cx="7022071" cy="2442494"/>
          </a:xfrm>
          <a:prstGeom prst="rect">
            <a:avLst/>
          </a:prstGeom>
        </p:spPr>
      </p:pic>
      <p:sp>
        <p:nvSpPr>
          <p:cNvPr id="38" name="TextBox 16"/>
          <p:cNvSpPr txBox="1"/>
          <p:nvPr/>
        </p:nvSpPr>
        <p:spPr>
          <a:xfrm>
            <a:off x="10329378" y="7468763"/>
            <a:ext cx="1332471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25329"/>
              </a:lnSpc>
            </a:pPr>
            <a:r>
              <a:rPr lang="en-US" sz="2400" dirty="0">
                <a:solidFill>
                  <a:srgbClr val="0E6BC2"/>
                </a:solidFill>
                <a:latin typeface="Pretendard Bold"/>
              </a:rPr>
              <a:t>CI/CD</a:t>
            </a:r>
            <a:endParaRPr lang="en-US" sz="2400" b="0" i="0" u="none" strike="noStrike" dirty="0">
              <a:solidFill>
                <a:srgbClr val="0E6BC2"/>
              </a:solidFill>
              <a:latin typeface="Pretendard Bold"/>
            </a:endParaRPr>
          </a:p>
        </p:txBody>
      </p:sp>
      <p:sp>
        <p:nvSpPr>
          <p:cNvPr id="39" name="TextBox 17"/>
          <p:cNvSpPr txBox="1"/>
          <p:nvPr/>
        </p:nvSpPr>
        <p:spPr>
          <a:xfrm>
            <a:off x="10306048" y="7887863"/>
            <a:ext cx="6070600" cy="126092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285750" lvl="0" indent="-285750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NginX</a:t>
            </a:r>
            <a:r>
              <a:rPr lang="ko-KR" altLang="en-US" dirty="0"/>
              <a:t>는 고성능 웹 서버로</a:t>
            </a:r>
            <a:r>
              <a:rPr lang="en-US" altLang="ko-KR" dirty="0"/>
              <a:t>, </a:t>
            </a:r>
            <a:r>
              <a:rPr lang="ko-KR" altLang="en-US" dirty="0"/>
              <a:t>정적인 파일</a:t>
            </a:r>
            <a:r>
              <a:rPr lang="en-US" altLang="ko-KR" dirty="0"/>
              <a:t>(HTML, CSS, JavaScript, </a:t>
            </a:r>
            <a:r>
              <a:rPr lang="ko-KR" altLang="en-US" dirty="0"/>
              <a:t>이미지 등</a:t>
            </a:r>
            <a:r>
              <a:rPr lang="en-US" altLang="ko-KR" dirty="0"/>
              <a:t>)</a:t>
            </a:r>
            <a:r>
              <a:rPr lang="ko-KR" altLang="en-US" dirty="0"/>
              <a:t>을 빠르게 제공하는 </a:t>
            </a:r>
            <a:r>
              <a:rPr lang="ko-KR" altLang="en-US" dirty="0" smtClean="0"/>
              <a:t>역할</a:t>
            </a:r>
            <a:endParaRPr lang="en-US" altLang="ko-KR" dirty="0" smtClean="0"/>
          </a:p>
          <a:p>
            <a:pPr lvl="0">
              <a:lnSpc>
                <a:spcPct val="132800"/>
              </a:lnSpc>
            </a:pPr>
            <a:endParaRPr lang="en-US" altLang="ko-KR" dirty="0" smtClean="0"/>
          </a:p>
          <a:p>
            <a:pPr marL="285750" lvl="0" indent="-285750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Jenkins</a:t>
            </a:r>
            <a:r>
              <a:rPr lang="ko-KR" altLang="en-US" dirty="0"/>
              <a:t>는 소프트웨어 빌드</a:t>
            </a:r>
            <a:r>
              <a:rPr lang="en-US" altLang="ko-KR" dirty="0"/>
              <a:t>, </a:t>
            </a:r>
            <a:r>
              <a:rPr lang="ko-KR" altLang="en-US" dirty="0"/>
              <a:t>테스트</a:t>
            </a:r>
            <a:r>
              <a:rPr lang="en-US" altLang="ko-KR" dirty="0"/>
              <a:t>, </a:t>
            </a:r>
            <a:r>
              <a:rPr lang="ko-KR" altLang="en-US" dirty="0"/>
              <a:t>배포 자동화를 위한 오픈소스 도구</a:t>
            </a:r>
            <a:endParaRPr lang="en-US" sz="18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pic>
        <p:nvPicPr>
          <p:cNvPr id="40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6163" y="7490649"/>
            <a:ext cx="571500" cy="698500"/>
          </a:xfrm>
          <a:prstGeom prst="rect">
            <a:avLst/>
          </a:prstGeom>
        </p:spPr>
      </p:pic>
      <p:sp>
        <p:nvSpPr>
          <p:cNvPr id="41" name="TextBox 19"/>
          <p:cNvSpPr txBox="1"/>
          <p:nvPr/>
        </p:nvSpPr>
        <p:spPr>
          <a:xfrm>
            <a:off x="9722363" y="7744649"/>
            <a:ext cx="4064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5329"/>
              </a:lnSpc>
            </a:pPr>
            <a:r>
              <a:rPr lang="en-US" sz="2100" dirty="0">
                <a:solidFill>
                  <a:srgbClr val="FFFFFF"/>
                </a:solidFill>
                <a:latin typeface="Pretendard Bold"/>
              </a:rPr>
              <a:t>3</a:t>
            </a:r>
            <a:endParaRPr lang="en-US" sz="2100" b="0" i="0" u="none" strike="noStrike" dirty="0">
              <a:solidFill>
                <a:srgbClr val="FFFFFF"/>
              </a:solidFill>
              <a:latin typeface="Pretendar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00" y="-12700"/>
            <a:ext cx="18453100" cy="96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900" y="3708400"/>
            <a:ext cx="18453100" cy="670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749300" y="2425700"/>
            <a:ext cx="952500" cy="9398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7259300" y="1397000"/>
            <a:ext cx="241300" cy="749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7576800" y="1397000"/>
            <a:ext cx="241300" cy="749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6941800" y="1384300"/>
            <a:ext cx="241300" cy="749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733800" y="-12700"/>
            <a:ext cx="102362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700" b="0" i="0" u="none" strike="noStrike" dirty="0" smtClean="0">
                <a:solidFill>
                  <a:srgbClr val="3D8AD2"/>
                </a:solidFill>
                <a:latin typeface="Pretendard Medium"/>
              </a:rPr>
              <a:t>05.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3D8AD2"/>
                </a:solidFill>
                <a:latin typeface="Pretendard SemiBold"/>
              </a:rPr>
              <a:t> Forest </a:t>
            </a:r>
            <a:r>
              <a:rPr lang="en-US" altLang="ko-KR" dirty="0" smtClean="0">
                <a:solidFill>
                  <a:srgbClr val="3D8AD2"/>
                </a:solidFill>
                <a:latin typeface="Pretendard SemiBold"/>
              </a:rPr>
              <a:t>Introduction To Wireframe</a:t>
            </a:r>
            <a:endParaRPr lang="en-US" altLang="ko-KR" dirty="0" smtClean="0"/>
          </a:p>
        </p:txBody>
      </p:sp>
      <p:sp>
        <p:nvSpPr>
          <p:cNvPr id="11" name="TextBox 11"/>
          <p:cNvSpPr txBox="1"/>
          <p:nvPr/>
        </p:nvSpPr>
        <p:spPr>
          <a:xfrm>
            <a:off x="15532100" y="368300"/>
            <a:ext cx="22733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2000" dirty="0" err="1">
                <a:solidFill>
                  <a:srgbClr val="3D8AD2"/>
                </a:solidFill>
                <a:latin typeface="Pretendard Medium"/>
              </a:rPr>
              <a:t>Forst</a:t>
            </a:r>
            <a:r>
              <a:rPr lang="en-US" altLang="ko-KR" sz="2000" dirty="0">
                <a:solidFill>
                  <a:srgbClr val="3D8AD2"/>
                </a:solidFill>
                <a:latin typeface="Pretendard Medium"/>
              </a:rPr>
              <a:t> Team Project</a:t>
            </a:r>
            <a:endParaRPr lang="en-US" sz="2000" b="0" i="0" u="none" strike="noStrike" dirty="0">
              <a:solidFill>
                <a:srgbClr val="3D8AD2"/>
              </a:solidFill>
              <a:latin typeface="Pretendard Medium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4318000" y="1501850"/>
            <a:ext cx="963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altLang="ko-KR" sz="6600" dirty="0" smtClean="0">
                <a:solidFill>
                  <a:srgbClr val="3D8AD2"/>
                </a:solidFill>
                <a:ea typeface="Pretendard SemiBold"/>
              </a:rPr>
              <a:t>Forest</a:t>
            </a:r>
            <a:r>
              <a:rPr lang="ko-KR" altLang="en-US" sz="6600" dirty="0" smtClean="0">
                <a:solidFill>
                  <a:srgbClr val="3D8AD2"/>
                </a:solidFill>
                <a:ea typeface="Pretendard SemiBold"/>
              </a:rPr>
              <a:t> 와이어 프레임</a:t>
            </a:r>
            <a:endParaRPr lang="ko-KR" altLang="ko-KR" sz="6600" dirty="0">
              <a:solidFill>
                <a:srgbClr val="3D8AD2"/>
              </a:solidFill>
              <a:ea typeface="Pretendard SemiBold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46" y="4000500"/>
            <a:ext cx="5316948" cy="356975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390" y="4000500"/>
            <a:ext cx="5082710" cy="356975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796" y="4000500"/>
            <a:ext cx="6015804" cy="356975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2" name="TextBox 41"/>
          <p:cNvSpPr txBox="1"/>
          <p:nvPr/>
        </p:nvSpPr>
        <p:spPr>
          <a:xfrm>
            <a:off x="289746" y="8606855"/>
            <a:ext cx="53169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메인 홈 화면</a:t>
            </a:r>
            <a:endParaRPr lang="en-US" altLang="ko-K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회원가입</a:t>
            </a:r>
            <a:endParaRPr lang="en-US" altLang="ko-K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로그인</a:t>
            </a:r>
            <a:endParaRPr lang="en-US" altLang="ko-K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관리자 </a:t>
            </a:r>
            <a:r>
              <a:rPr lang="ko-KR" altLang="en-US" b="1" dirty="0" err="1" smtClean="0"/>
              <a:t>마이페이지</a:t>
            </a:r>
            <a:endParaRPr lang="ko-KR" altLang="en-US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6004390" y="8052858"/>
            <a:ext cx="53169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회원 </a:t>
            </a:r>
            <a:r>
              <a:rPr lang="ko-KR" altLang="en-US" b="1" dirty="0" err="1" smtClean="0"/>
              <a:t>마이페이지</a:t>
            </a:r>
            <a:endParaRPr lang="en-US" altLang="ko-K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Q&amp;A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Q_</a:t>
            </a:r>
            <a:r>
              <a:rPr lang="ko-KR" altLang="en-US" b="1" dirty="0" smtClean="0"/>
              <a:t>글쓰기</a:t>
            </a:r>
            <a:endParaRPr lang="en-US" altLang="ko-K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A_</a:t>
            </a:r>
            <a:r>
              <a:rPr lang="ko-KR" altLang="en-US" b="1" dirty="0" smtClean="0"/>
              <a:t>글쓰기</a:t>
            </a:r>
            <a:endParaRPr lang="en-US" altLang="ko-K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Q&amp;A</a:t>
            </a:r>
            <a:r>
              <a:rPr lang="ko-KR" altLang="en-US" b="1" dirty="0"/>
              <a:t> </a:t>
            </a:r>
            <a:r>
              <a:rPr lang="ko-KR" altLang="en-US" b="1" dirty="0" err="1" smtClean="0"/>
              <a:t>개별조회</a:t>
            </a:r>
            <a:endParaRPr lang="en-US" altLang="ko-K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공지사항</a:t>
            </a:r>
            <a:endParaRPr lang="en-US" altLang="ko-K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공지사항</a:t>
            </a:r>
            <a:r>
              <a:rPr lang="en-US" altLang="ko-KR" b="1" dirty="0" smtClean="0"/>
              <a:t>_</a:t>
            </a:r>
            <a:r>
              <a:rPr lang="ko-KR" altLang="en-US" b="1" dirty="0" smtClean="0"/>
              <a:t>글쓰기</a:t>
            </a:r>
            <a:endParaRPr lang="en-US" altLang="ko-K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강의 목록 페이지</a:t>
            </a:r>
            <a:endParaRPr lang="ko-KR" altLang="en-US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11719034" y="8267700"/>
            <a:ext cx="5316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강의  신청 페이지</a:t>
            </a:r>
            <a:endParaRPr lang="en-US" altLang="ko-K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강의 페이지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00" y="-12700"/>
            <a:ext cx="18453100" cy="96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900" y="3708400"/>
            <a:ext cx="18453100" cy="670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749300" y="2425700"/>
            <a:ext cx="952500" cy="9398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7259300" y="1397000"/>
            <a:ext cx="241300" cy="749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7576800" y="1397000"/>
            <a:ext cx="241300" cy="749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6941800" y="1384300"/>
            <a:ext cx="241300" cy="749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330700" y="0"/>
            <a:ext cx="96393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700" dirty="0" smtClean="0">
                <a:solidFill>
                  <a:srgbClr val="3D8AD2"/>
                </a:solidFill>
                <a:latin typeface="Pretendard Medium"/>
              </a:rPr>
              <a:t>06. Forest Web Site Configuration </a:t>
            </a:r>
            <a:r>
              <a:rPr lang="en-US" sz="1700" dirty="0">
                <a:solidFill>
                  <a:srgbClr val="3D8AD2"/>
                </a:solidFill>
                <a:latin typeface="Pretendard Medium"/>
              </a:rPr>
              <a:t>and </a:t>
            </a:r>
            <a:r>
              <a:rPr lang="en-US" sz="1700" dirty="0" smtClean="0">
                <a:solidFill>
                  <a:srgbClr val="3D8AD2"/>
                </a:solidFill>
                <a:latin typeface="Pretendard Medium"/>
              </a:rPr>
              <a:t>Introduction</a:t>
            </a:r>
            <a:endParaRPr lang="en-US" sz="1700" b="0" i="0" u="none" strike="noStrike" dirty="0">
              <a:solidFill>
                <a:srgbClr val="3D8AD2"/>
              </a:solidFill>
              <a:latin typeface="Pretendard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532100" y="368300"/>
            <a:ext cx="22733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2000" dirty="0" err="1">
                <a:solidFill>
                  <a:srgbClr val="3D8AD2"/>
                </a:solidFill>
                <a:latin typeface="Pretendard Medium"/>
              </a:rPr>
              <a:t>Forst</a:t>
            </a:r>
            <a:r>
              <a:rPr lang="en-US" altLang="ko-KR" sz="2000" dirty="0">
                <a:solidFill>
                  <a:srgbClr val="3D8AD2"/>
                </a:solidFill>
                <a:latin typeface="Pretendard Medium"/>
              </a:rPr>
              <a:t> Team Project</a:t>
            </a:r>
            <a:endParaRPr lang="en-US" sz="2000" b="0" i="0" u="none" strike="noStrike" dirty="0">
              <a:solidFill>
                <a:srgbClr val="3D8AD2"/>
              </a:solidFill>
              <a:latin typeface="Pretendard Medium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4132943"/>
            <a:ext cx="8001000" cy="2844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62100" y="5308600"/>
            <a:ext cx="47371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300" b="0" i="0" u="none" strike="noStrike" spc="-100" dirty="0" smtClean="0">
                <a:solidFill>
                  <a:srgbClr val="0E6BC2"/>
                </a:solidFill>
                <a:latin typeface="Pretendard Bold" panose="020B0600000101010101" charset="-127"/>
                <a:ea typeface="Pretendard Bold" panose="020B0600000101010101" charset="-127"/>
              </a:rPr>
              <a:t>홈페이지</a:t>
            </a:r>
            <a:endParaRPr lang="en-US" sz="2300" b="0" i="0" u="none" strike="noStrike" spc="-100" dirty="0">
              <a:solidFill>
                <a:srgbClr val="0E6BC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562100" y="5918200"/>
            <a:ext cx="53340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1800" b="0" i="0" u="none" strike="noStrike" dirty="0" smtClean="0">
                <a:solidFill>
                  <a:srgbClr val="000000"/>
                </a:solidFill>
                <a:ea typeface="Pretendard Light"/>
              </a:rPr>
              <a:t>웹 사이트의 첫 페이지로</a:t>
            </a:r>
            <a:r>
              <a:rPr lang="en-US" altLang="ko-KR" sz="1800" b="0" i="0" u="none" strike="noStrike" dirty="0" smtClean="0">
                <a:solidFill>
                  <a:srgbClr val="000000"/>
                </a:solidFill>
                <a:ea typeface="Pretendard Light"/>
              </a:rPr>
              <a:t>, </a:t>
            </a:r>
            <a:r>
              <a:rPr lang="ko-KR" altLang="en-US" sz="1800" b="0" i="0" u="none" strike="noStrike" dirty="0" err="1" smtClean="0">
                <a:solidFill>
                  <a:srgbClr val="000000"/>
                </a:solidFill>
                <a:ea typeface="Pretendard Light"/>
              </a:rPr>
              <a:t>보라카이에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a typeface="Pretendard Light"/>
              </a:rPr>
              <a:t> 대한 기본적인 소개와 사이트 내 네비게이션 제공</a:t>
            </a:r>
            <a:endParaRPr lang="en-US" sz="18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0" y="5588000"/>
            <a:ext cx="1143000" cy="1143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0200" y="4102100"/>
            <a:ext cx="8001000" cy="2844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2100" y="4521200"/>
            <a:ext cx="482600" cy="4826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62100" y="4572000"/>
            <a:ext cx="4953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SemiBold"/>
              </a:rPr>
              <a:t>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728200" y="5308600"/>
            <a:ext cx="47371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300" b="0" i="0" u="none" strike="noStrike" spc="-100" dirty="0" err="1" smtClean="0">
                <a:solidFill>
                  <a:srgbClr val="0E6BC2"/>
                </a:solidFill>
                <a:ea typeface="Pretendard Bold"/>
              </a:rPr>
              <a:t>보라카이</a:t>
            </a:r>
            <a:r>
              <a:rPr lang="ko-KR" altLang="en-US" sz="2300" b="0" i="0" u="none" strike="noStrike" spc="-100" dirty="0" smtClean="0">
                <a:solidFill>
                  <a:srgbClr val="0E6BC2"/>
                </a:solidFill>
                <a:ea typeface="Pretendard Bold"/>
              </a:rPr>
              <a:t> 정보 강의</a:t>
            </a:r>
            <a:endParaRPr lang="en-US" sz="2300" b="0" i="0" u="none" strike="noStrike" spc="-100" dirty="0">
              <a:solidFill>
                <a:srgbClr val="0E6BC2"/>
              </a:solidFill>
              <a:latin typeface="Pretendard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728200" y="5664200"/>
            <a:ext cx="5334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1800" b="0" i="0" u="none" strike="noStrike" dirty="0" err="1" smtClean="0">
                <a:solidFill>
                  <a:srgbClr val="000000"/>
                </a:solidFill>
                <a:latin typeface="Pretendard Light"/>
              </a:rPr>
              <a:t>보라카이에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latin typeface="Pretendard Light"/>
              </a:rPr>
              <a:t> 대한 다양한 정보를 강의합니다</a:t>
            </a:r>
            <a:r>
              <a:rPr lang="en-US" altLang="ko-KR" sz="1800" b="0" i="0" u="none" strike="noStrike" dirty="0" smtClean="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latin typeface="Pretendard Light"/>
              </a:rPr>
              <a:t>관광지</a:t>
            </a:r>
            <a:r>
              <a:rPr lang="en-US" altLang="ko-KR" sz="1800" b="0" i="0" u="none" strike="noStrike" dirty="0" smtClean="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latin typeface="Pretendard Light"/>
              </a:rPr>
              <a:t>숙박시설</a:t>
            </a:r>
            <a:r>
              <a:rPr lang="en-US" altLang="ko-KR" sz="1800" b="0" i="0" u="none" strike="noStrike" dirty="0" smtClean="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latin typeface="Pretendard Light"/>
              </a:rPr>
              <a:t>맛집</a:t>
            </a:r>
            <a:r>
              <a:rPr lang="en-US" altLang="ko-KR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dirty="0" smtClean="0">
                <a:solidFill>
                  <a:srgbClr val="000000"/>
                </a:solidFill>
                <a:latin typeface="Pretendard Light"/>
              </a:rPr>
              <a:t>등 </a:t>
            </a:r>
            <a:r>
              <a:rPr lang="ko-KR" altLang="en-US" dirty="0" err="1" smtClean="0">
                <a:solidFill>
                  <a:srgbClr val="000000"/>
                </a:solidFill>
                <a:latin typeface="Pretendard Light"/>
              </a:rPr>
              <a:t>보라카이</a:t>
            </a:r>
            <a:r>
              <a:rPr lang="ko-KR" altLang="en-US" dirty="0" smtClean="0">
                <a:solidFill>
                  <a:srgbClr val="000000"/>
                </a:solidFill>
                <a:latin typeface="Pretendard Light"/>
              </a:rPr>
              <a:t> 여행에 필요한 모든 정보가 포함</a:t>
            </a:r>
            <a:endParaRPr lang="en-US" sz="18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48000" y="5575300"/>
            <a:ext cx="1143000" cy="1143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7137400"/>
            <a:ext cx="8001000" cy="2844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0200" y="7124700"/>
            <a:ext cx="8001000" cy="2844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8200" y="4508500"/>
            <a:ext cx="482600" cy="4699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9715500" y="4572000"/>
            <a:ext cx="495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SemiBold"/>
              </a:rPr>
              <a:t>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62100" y="8331200"/>
            <a:ext cx="47371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300" spc="-100" dirty="0" smtClean="0">
                <a:solidFill>
                  <a:srgbClr val="0E6BC2"/>
                </a:solidFill>
                <a:ea typeface="Pretendard Bold"/>
              </a:rPr>
              <a:t>공지사항</a:t>
            </a:r>
            <a:endParaRPr lang="en-US" sz="2300" b="0" i="0" u="none" strike="noStrike" spc="-100" dirty="0">
              <a:solidFill>
                <a:srgbClr val="0E6BC2"/>
              </a:solidFill>
              <a:latin typeface="Pretendard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562100" y="8940800"/>
            <a:ext cx="53340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1800" b="0" i="0" u="none" strike="noStrike" dirty="0" smtClean="0">
                <a:solidFill>
                  <a:srgbClr val="000000"/>
                </a:solidFill>
                <a:ea typeface="Pretendard Light"/>
              </a:rPr>
              <a:t>사이트 업데이트</a:t>
            </a:r>
            <a:r>
              <a:rPr lang="en-US" altLang="ko-KR" dirty="0" smtClean="0">
                <a:solidFill>
                  <a:srgbClr val="000000"/>
                </a:solidFill>
                <a:ea typeface="Pretendard Light"/>
              </a:rPr>
              <a:t>, </a:t>
            </a:r>
            <a:r>
              <a:rPr lang="ko-KR" altLang="en-US" dirty="0" smtClean="0">
                <a:solidFill>
                  <a:srgbClr val="000000"/>
                </a:solidFill>
                <a:ea typeface="Pretendard Light"/>
              </a:rPr>
              <a:t>이벤트</a:t>
            </a:r>
            <a:r>
              <a:rPr lang="en-US" altLang="ko-KR" dirty="0" smtClean="0">
                <a:solidFill>
                  <a:srgbClr val="000000"/>
                </a:solidFill>
                <a:ea typeface="Pretendard Light"/>
              </a:rPr>
              <a:t>, </a:t>
            </a:r>
            <a:r>
              <a:rPr lang="ko-KR" altLang="en-US" dirty="0" smtClean="0">
                <a:solidFill>
                  <a:srgbClr val="000000"/>
                </a:solidFill>
                <a:ea typeface="Pretendard Light"/>
              </a:rPr>
              <a:t>중요 공지사항을 사용자에게 전달하는 페이지 </a:t>
            </a:r>
            <a:endParaRPr lang="en-US" sz="18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728200" y="8331200"/>
            <a:ext cx="47371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300" b="0" i="0" u="none" strike="noStrike" spc="-100" dirty="0" smtClean="0">
                <a:solidFill>
                  <a:srgbClr val="0E6BC2"/>
                </a:solidFill>
                <a:ea typeface="Pretendard Bold"/>
              </a:rPr>
              <a:t>고객 피드백</a:t>
            </a:r>
            <a:r>
              <a:rPr lang="en-US" sz="2300" b="0" i="0" u="none" strike="noStrike" spc="-100" dirty="0" smtClean="0">
                <a:solidFill>
                  <a:srgbClr val="0E6BC2"/>
                </a:solidFill>
                <a:latin typeface="Pretendard Bold"/>
              </a:rPr>
              <a:t>.</a:t>
            </a:r>
            <a:endParaRPr lang="en-US" sz="2300" b="0" i="0" u="none" strike="noStrike" spc="-100" dirty="0">
              <a:solidFill>
                <a:srgbClr val="0E6BC2"/>
              </a:solidFill>
              <a:latin typeface="Pretendard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728200" y="8940800"/>
            <a:ext cx="53340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1800" b="0" i="0" u="none" strike="noStrike" dirty="0" smtClean="0">
                <a:solidFill>
                  <a:srgbClr val="000000"/>
                </a:solidFill>
                <a:ea typeface="Pretendard Light"/>
              </a:rPr>
              <a:t>사용자가 사이트에 대한 의견을 남기고</a:t>
            </a:r>
            <a:r>
              <a:rPr lang="en-US" altLang="ko-KR" sz="1800" b="0" i="0" u="none" strike="noStrike" dirty="0" smtClean="0">
                <a:solidFill>
                  <a:srgbClr val="000000"/>
                </a:solidFill>
                <a:ea typeface="Pretendard Light"/>
              </a:rPr>
              <a:t>, 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a typeface="Pretendard Light"/>
              </a:rPr>
              <a:t>개선 사항을 제안 할 수 있는 페이지</a:t>
            </a:r>
            <a:endParaRPr lang="en-US" sz="18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748000" y="8470900"/>
            <a:ext cx="1143000" cy="11430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0000" y="8470900"/>
            <a:ext cx="1143000" cy="11430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2100" y="7569200"/>
            <a:ext cx="482600" cy="4826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562100" y="7620000"/>
            <a:ext cx="495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SemiBold"/>
              </a:rPr>
              <a:t>3</a:t>
            </a: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8200" y="7569200"/>
            <a:ext cx="482600" cy="4826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9715500" y="7620000"/>
            <a:ext cx="495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SemiBold"/>
              </a:rPr>
              <a:t>4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667000" y="1663700"/>
            <a:ext cx="13081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altLang="ko-KR" sz="7200" dirty="0">
                <a:solidFill>
                  <a:srgbClr val="3D8AD2"/>
                </a:solidFill>
                <a:ea typeface="Pretendard SemiBold"/>
              </a:rPr>
              <a:t>Web</a:t>
            </a:r>
            <a:r>
              <a:rPr lang="ko-KR" altLang="en-US" sz="7200" dirty="0">
                <a:solidFill>
                  <a:srgbClr val="3D8AD2"/>
                </a:solidFill>
                <a:ea typeface="Pretendard SemiBold"/>
              </a:rPr>
              <a:t> 사이트 구성 및 소개</a:t>
            </a:r>
            <a:endParaRPr lang="ko-KR" altLang="ko-KR" sz="7200" dirty="0">
              <a:solidFill>
                <a:srgbClr val="3D8AD2"/>
              </a:solidFill>
              <a:ea typeface="Pretendard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00" y="-12700"/>
            <a:ext cx="18453100" cy="965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749300" y="2425700"/>
            <a:ext cx="952500" cy="939800"/>
          </a:xfrm>
          <a:prstGeom prst="rect">
            <a:avLst/>
          </a:prstGeom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7259300" y="1397000"/>
            <a:ext cx="241300" cy="749300"/>
          </a:xfrm>
          <a:prstGeom prst="rect">
            <a:avLst/>
          </a:prstGeom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7576800" y="1397000"/>
            <a:ext cx="241300" cy="749300"/>
          </a:xfrm>
          <a:prstGeom prst="rect">
            <a:avLst/>
          </a:prstGeom>
        </p:spPr>
      </p:pic>
      <p:pic>
        <p:nvPicPr>
          <p:cNvPr id="7" name="Picture 9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6941800" y="1384300"/>
            <a:ext cx="241300" cy="749300"/>
          </a:xfrm>
          <a:prstGeom prst="rect">
            <a:avLst/>
          </a:prstGeom>
        </p:spPr>
      </p:pic>
      <p:sp>
        <p:nvSpPr>
          <p:cNvPr id="8" name="TextBox 10"/>
          <p:cNvSpPr txBox="1"/>
          <p:nvPr/>
        </p:nvSpPr>
        <p:spPr>
          <a:xfrm>
            <a:off x="4330700" y="0"/>
            <a:ext cx="96393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700" b="0" i="0" u="none" strike="noStrike" dirty="0" smtClean="0">
                <a:solidFill>
                  <a:srgbClr val="3D8AD2"/>
                </a:solidFill>
                <a:latin typeface="Pretendard Medium"/>
              </a:rPr>
              <a:t>07. </a:t>
            </a:r>
            <a:r>
              <a:rPr lang="en-US" altLang="ko-KR" dirty="0" smtClean="0">
                <a:solidFill>
                  <a:srgbClr val="3D8AD2"/>
                </a:solidFill>
                <a:latin typeface="Pretendard SemiBold"/>
              </a:rPr>
              <a:t>Forest Introducing The Web site</a:t>
            </a:r>
            <a:endParaRPr lang="en-US" sz="1700" b="0" i="0" u="none" strike="noStrike" dirty="0">
              <a:solidFill>
                <a:srgbClr val="3D8AD2"/>
              </a:solidFill>
              <a:latin typeface="Pretendard Medium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15532100" y="368300"/>
            <a:ext cx="22733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2000" dirty="0" err="1">
                <a:solidFill>
                  <a:srgbClr val="3D8AD2"/>
                </a:solidFill>
                <a:latin typeface="Pretendard Medium"/>
              </a:rPr>
              <a:t>Forst</a:t>
            </a:r>
            <a:r>
              <a:rPr lang="en-US" altLang="ko-KR" sz="2000" dirty="0">
                <a:solidFill>
                  <a:srgbClr val="3D8AD2"/>
                </a:solidFill>
                <a:latin typeface="Pretendard Medium"/>
              </a:rPr>
              <a:t> Team Project</a:t>
            </a:r>
            <a:endParaRPr lang="en-US" sz="2000" b="0" i="0" u="none" strike="noStrike" dirty="0">
              <a:solidFill>
                <a:srgbClr val="3D8AD2"/>
              </a:solidFill>
              <a:latin typeface="Pretendard Medium"/>
            </a:endParaRPr>
          </a:p>
        </p:txBody>
      </p:sp>
      <p:sp>
        <p:nvSpPr>
          <p:cNvPr id="35" name="TextBox 37"/>
          <p:cNvSpPr txBox="1"/>
          <p:nvPr/>
        </p:nvSpPr>
        <p:spPr>
          <a:xfrm>
            <a:off x="4318000" y="1095663"/>
            <a:ext cx="963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altLang="ko-KR" sz="7200" dirty="0">
                <a:solidFill>
                  <a:srgbClr val="3D8AD2"/>
                </a:solidFill>
                <a:ea typeface="Pretendard SemiBold"/>
              </a:rPr>
              <a:t>Web</a:t>
            </a:r>
            <a:r>
              <a:rPr lang="ko-KR" altLang="en-US" sz="7200" dirty="0">
                <a:solidFill>
                  <a:srgbClr val="3D8AD2"/>
                </a:solidFill>
                <a:ea typeface="Pretendard SemiBold"/>
              </a:rPr>
              <a:t> </a:t>
            </a:r>
            <a:r>
              <a:rPr lang="ko-KR" altLang="en-US" sz="7200" dirty="0" smtClean="0">
                <a:solidFill>
                  <a:srgbClr val="3D8AD2"/>
                </a:solidFill>
                <a:ea typeface="Pretendard SemiBold"/>
              </a:rPr>
              <a:t>사이트 </a:t>
            </a:r>
            <a:r>
              <a:rPr lang="ko-KR" altLang="en-US" sz="7200" dirty="0">
                <a:solidFill>
                  <a:srgbClr val="3D8AD2"/>
                </a:solidFill>
                <a:ea typeface="Pretendard SemiBold"/>
              </a:rPr>
              <a:t>소개</a:t>
            </a:r>
            <a:endParaRPr lang="ko-KR" altLang="ko-KR" sz="7200" dirty="0">
              <a:solidFill>
                <a:srgbClr val="3D8AD2"/>
              </a:solidFill>
              <a:ea typeface="Pretendard SemiBold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2425700"/>
            <a:ext cx="8064500" cy="761455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7650" y="2425699"/>
            <a:ext cx="8661399" cy="761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5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540</Words>
  <Application>Microsoft Office PowerPoint</Application>
  <PresentationFormat>사용자 지정</PresentationFormat>
  <Paragraphs>145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3" baseType="lpstr">
      <vt:lpstr>맑은 고딕</vt:lpstr>
      <vt:lpstr>Pretendard Regular</vt:lpstr>
      <vt:lpstr>Pretendard SemiBold</vt:lpstr>
      <vt:lpstr>Arial</vt:lpstr>
      <vt:lpstr>Pretendard Medium</vt:lpstr>
      <vt:lpstr>NanumSquareRoundOTF ExtraBold</vt:lpstr>
      <vt:lpstr>Pretendard Light</vt:lpstr>
      <vt:lpstr>Noto Sans CJK KR Regular</vt:lpstr>
      <vt:lpstr>Pretendard 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dw-020</cp:lastModifiedBy>
  <cp:revision>36</cp:revision>
  <dcterms:created xsi:type="dcterms:W3CDTF">2006-08-16T00:00:00Z</dcterms:created>
  <dcterms:modified xsi:type="dcterms:W3CDTF">2025-03-06T09:54:04Z</dcterms:modified>
</cp:coreProperties>
</file>